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360" r:id="rId4"/>
    <p:sldId id="328" r:id="rId5"/>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257" r:id="rId20"/>
    <p:sldId id="375" r:id="rId21"/>
    <p:sldId id="376" r:id="rId22"/>
    <p:sldId id="377" r:id="rId23"/>
    <p:sldId id="378"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17E"/>
    <a:srgbClr val="797979"/>
    <a:srgbClr val="4EC2E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5019" autoAdjust="0"/>
  </p:normalViewPr>
  <p:slideViewPr>
    <p:cSldViewPr snapToGrid="0" showGuides="1">
      <p:cViewPr varScale="1">
        <p:scale>
          <a:sx n="62" d="100"/>
          <a:sy n="62" d="100"/>
        </p:scale>
        <p:origin x="700" y="52"/>
      </p:cViewPr>
      <p:guideLst>
        <p:guide pos="3858"/>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1" Type="http://schemas.openxmlformats.org/officeDocument/2006/relationships/tags" Target="tags/tag1.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77B90-2EE6-4904-B617-F9CF51E58F8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82EA2-E62A-49DF-B724-CFCB6A7350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E82EA2-E62A-49DF-B724-CFCB6A7350B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8E35AA-D3D5-4F7A-B836-637BB66111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D844BB-7D78-41AA-8441-70D6B8EC294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E35AA-D3D5-4F7A-B836-637BB66111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844BB-7D78-41AA-8441-70D6B8EC294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3.wmf"/><Relationship Id="rId3" Type="http://schemas.openxmlformats.org/officeDocument/2006/relationships/oleObject" Target="../embeddings/oleObject1.bin"/><Relationship Id="rId2" Type="http://schemas.openxmlformats.org/officeDocument/2006/relationships/image" Target="../media/image32.GIF"/><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40.jpeg"/><Relationship Id="rId7" Type="http://schemas.openxmlformats.org/officeDocument/2006/relationships/image" Target="../media/image44.wmf"/><Relationship Id="rId6" Type="http://schemas.openxmlformats.org/officeDocument/2006/relationships/oleObject" Target="../embeddings/oleObject3.bin"/><Relationship Id="rId5" Type="http://schemas.openxmlformats.org/officeDocument/2006/relationships/image" Target="../media/image43.wmf"/><Relationship Id="rId4" Type="http://schemas.openxmlformats.org/officeDocument/2006/relationships/oleObject" Target="../embeddings/oleObject2.bin"/><Relationship Id="rId3" Type="http://schemas.openxmlformats.org/officeDocument/2006/relationships/image" Target="../media/image42.png"/><Relationship Id="rId2" Type="http://schemas.openxmlformats.org/officeDocument/2006/relationships/image" Target="../media/image41.png"/><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jpeg"/><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88761" y="0"/>
            <a:ext cx="10303239" cy="6869472"/>
          </a:xfrm>
          <a:prstGeom prst="rect">
            <a:avLst/>
          </a:prstGeom>
        </p:spPr>
      </p:pic>
      <p:sp>
        <p:nvSpPr>
          <p:cNvPr id="6" name="文本框 5"/>
          <p:cNvSpPr txBox="1"/>
          <p:nvPr/>
        </p:nvSpPr>
        <p:spPr>
          <a:xfrm>
            <a:off x="716939" y="2176363"/>
            <a:ext cx="6664936" cy="1015663"/>
          </a:xfrm>
          <a:prstGeom prst="rect">
            <a:avLst/>
          </a:prstGeom>
          <a:noFill/>
          <a:effectLst/>
        </p:spPr>
        <p:txBody>
          <a:bodyPr wrap="square" rtlCol="0">
            <a:spAutoFit/>
          </a:bodyPr>
          <a:lstStyle/>
          <a:p>
            <a:pPr algn="ctr"/>
            <a:r>
              <a:rPr lang="en-US" altLang="zh-CN" sz="6000" b="1" dirty="0">
                <a:solidFill>
                  <a:srgbClr val="1C617E"/>
                </a:solidFill>
                <a:latin typeface="微软雅黑" panose="020B0503020204020204" pitchFamily="34" charset="-122"/>
                <a:ea typeface="微软雅黑" panose="020B0503020204020204" pitchFamily="34" charset="-122"/>
              </a:rPr>
              <a:t>CNN &amp; RNN</a:t>
            </a:r>
            <a:endParaRPr lang="zh-CN" altLang="en-US" sz="6000" b="1" dirty="0">
              <a:solidFill>
                <a:srgbClr val="1C617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flipH="1">
            <a:off x="4158750" y="3180024"/>
            <a:ext cx="3165975" cy="61816"/>
            <a:chOff x="6654916" y="3745935"/>
            <a:chExt cx="4033782" cy="78760"/>
          </a:xfrm>
          <a:solidFill>
            <a:schemeClr val="tx1">
              <a:lumMod val="50000"/>
              <a:lumOff val="50000"/>
            </a:schemeClr>
          </a:solidFill>
        </p:grpSpPr>
        <p:cxnSp>
          <p:nvCxnSpPr>
            <p:cNvPr id="9" name="直接连接符 8"/>
            <p:cNvCxnSpPr/>
            <p:nvPr/>
          </p:nvCxnSpPr>
          <p:spPr>
            <a:xfrm>
              <a:off x="6667054" y="3785315"/>
              <a:ext cx="4021644" cy="0"/>
            </a:xfrm>
            <a:prstGeom prst="line">
              <a:avLst/>
            </a:prstGeom>
            <a:grpFill/>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54916" y="3745935"/>
              <a:ext cx="756097" cy="7876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 name="文本框 10"/>
          <p:cNvSpPr txBox="1"/>
          <p:nvPr/>
        </p:nvSpPr>
        <p:spPr>
          <a:xfrm>
            <a:off x="716939" y="4065876"/>
            <a:ext cx="8170524" cy="523220"/>
          </a:xfrm>
          <a:prstGeom prst="rect">
            <a:avLst/>
          </a:prstGeom>
          <a:noFill/>
        </p:spPr>
        <p:txBody>
          <a:bodyPr wrap="square">
            <a:spAutoFit/>
          </a:bodyPr>
          <a:lstStyle/>
          <a:p>
            <a:r>
              <a:rPr kumimoji="1" lang="en-US" altLang="zh-CN" sz="2800" dirty="0" err="1">
                <a:latin typeface="Cambria" panose="02040503050406030204" pitchFamily="18" charset="0"/>
                <a:ea typeface="Cambria" panose="02040503050406030204" pitchFamily="18" charset="0"/>
              </a:rPr>
              <a:t>Qianyi</a:t>
            </a:r>
            <a:r>
              <a:rPr kumimoji="1" lang="en-US" altLang="zh-CN" sz="2800" dirty="0">
                <a:latin typeface="Cambria" panose="02040503050406030204" pitchFamily="18" charset="0"/>
                <a:ea typeface="Cambria" panose="02040503050406030204" pitchFamily="18" charset="0"/>
              </a:rPr>
              <a:t> </a:t>
            </a:r>
            <a:r>
              <a:rPr kumimoji="1" lang="en-US" altLang="zh-CN" sz="2800" dirty="0" err="1">
                <a:latin typeface="Cambria" panose="02040503050406030204" pitchFamily="18" charset="0"/>
                <a:ea typeface="Cambria" panose="02040503050406030204" pitchFamily="18" charset="0"/>
              </a:rPr>
              <a:t>Xue</a:t>
            </a:r>
            <a:r>
              <a:rPr kumimoji="1" lang="en-US" altLang="zh-CN" sz="2800" dirty="0">
                <a:latin typeface="Cambria" panose="02040503050406030204" pitchFamily="18" charset="0"/>
                <a:ea typeface="Cambria" panose="02040503050406030204" pitchFamily="18" charset="0"/>
              </a:rPr>
              <a:t>, </a:t>
            </a:r>
            <a:r>
              <a:rPr kumimoji="1" lang="en-US" altLang="zh-CN" sz="2800" dirty="0" err="1">
                <a:latin typeface="Cambria" panose="02040503050406030204" pitchFamily="18" charset="0"/>
                <a:ea typeface="Cambria" panose="02040503050406030204" pitchFamily="18" charset="0"/>
              </a:rPr>
              <a:t>Kejia</a:t>
            </a:r>
            <a:r>
              <a:rPr kumimoji="1" lang="en-US" altLang="zh-CN" sz="2800" dirty="0">
                <a:latin typeface="Cambria" panose="02040503050406030204" pitchFamily="18" charset="0"/>
                <a:ea typeface="Cambria" panose="02040503050406030204" pitchFamily="18" charset="0"/>
              </a:rPr>
              <a:t> Liu, Yuchen Ge, </a:t>
            </a:r>
            <a:r>
              <a:rPr kumimoji="1" lang="en-US" altLang="zh-CN" sz="2800" dirty="0" err="1">
                <a:latin typeface="Cambria" panose="02040503050406030204" pitchFamily="18" charset="0"/>
                <a:ea typeface="Cambria" panose="02040503050406030204" pitchFamily="18" charset="0"/>
              </a:rPr>
              <a:t>Longxin</a:t>
            </a:r>
            <a:r>
              <a:rPr kumimoji="1" lang="en-US" altLang="zh-CN" sz="2800" dirty="0">
                <a:latin typeface="Cambria" panose="02040503050406030204" pitchFamily="18" charset="0"/>
                <a:ea typeface="Cambria" panose="02040503050406030204" pitchFamily="18" charset="0"/>
              </a:rPr>
              <a:t> Wang</a:t>
            </a:r>
            <a:endParaRPr kumimoji="1" lang="zh-CN" altLang="en-US" sz="2800" dirty="0">
              <a:latin typeface="Cambria" panose="02040503050406030204" pitchFamily="18" charset="0"/>
            </a:endParaRPr>
          </a:p>
        </p:txBody>
      </p:sp>
      <p:sp>
        <p:nvSpPr>
          <p:cNvPr id="3" name="文本框 2"/>
          <p:cNvSpPr txBox="1"/>
          <p:nvPr/>
        </p:nvSpPr>
        <p:spPr>
          <a:xfrm>
            <a:off x="716939" y="3429000"/>
            <a:ext cx="3115322" cy="646331"/>
          </a:xfrm>
          <a:prstGeom prst="rect">
            <a:avLst/>
          </a:prstGeom>
          <a:noFill/>
        </p:spPr>
        <p:txBody>
          <a:bodyPr wrap="square" rtlCol="0">
            <a:spAutoFit/>
          </a:bodyPr>
          <a:lstStyle/>
          <a:p>
            <a:r>
              <a:rPr lang="en-US" altLang="zh-CN" sz="3600" b="1" i="1" dirty="0"/>
              <a:t>Group 2</a:t>
            </a:r>
            <a:endParaRPr lang="zh-CN" altLang="en-US" sz="3600" b="1" i="1" dirty="0"/>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9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6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4296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Model Structure---</a:t>
            </a:r>
            <a:r>
              <a:rPr lang="en-US" altLang="zh-CN" sz="2400" b="1" dirty="0" err="1">
                <a:solidFill>
                  <a:srgbClr val="1C617E"/>
                </a:solidFill>
                <a:latin typeface="微软雅黑" panose="020B0503020204020204" pitchFamily="34" charset="-122"/>
                <a:ea typeface="微软雅黑" panose="020B0503020204020204" pitchFamily="34" charset="-122"/>
              </a:rPr>
              <a:t>Pytorch</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8044" y="1903896"/>
            <a:ext cx="45251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Bi-LSTM(Bi-directional Long Short-Term Memory)</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332438" y="3341715"/>
            <a:ext cx="5594638" cy="1174810"/>
          </a:xfrm>
          <a:prstGeom prst="rect">
            <a:avLst/>
          </a:prstGeom>
        </p:spPr>
      </p:pic>
      <p:pic>
        <p:nvPicPr>
          <p:cNvPr id="21" name="图片 20"/>
          <p:cNvPicPr>
            <a:picLocks noChangeAspect="1"/>
          </p:cNvPicPr>
          <p:nvPr/>
        </p:nvPicPr>
        <p:blipFill>
          <a:blip r:embed="rId3"/>
          <a:stretch>
            <a:fillRect/>
          </a:stretch>
        </p:blipFill>
        <p:spPr>
          <a:xfrm>
            <a:off x="5689298" y="1822992"/>
            <a:ext cx="6659116" cy="4252206"/>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par>
                          <p:cTn id="26" fill="hold">
                            <p:stCondLst>
                              <p:cond delay="27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4282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Dimension Transformation</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2"/>
          <a:srcRect l="12235"/>
          <a:stretch>
            <a:fillRect/>
          </a:stretch>
        </p:blipFill>
        <p:spPr>
          <a:xfrm>
            <a:off x="1344889" y="1056647"/>
            <a:ext cx="7430565" cy="4457540"/>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6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39516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Model Structure---</a:t>
            </a:r>
            <a:r>
              <a:rPr lang="en-US" altLang="zh-CN" sz="2400" b="1" dirty="0" err="1">
                <a:solidFill>
                  <a:srgbClr val="1C617E"/>
                </a:solidFill>
                <a:latin typeface="微软雅黑" panose="020B0503020204020204" pitchFamily="34" charset="-122"/>
                <a:ea typeface="微软雅黑" panose="020B0503020204020204" pitchFamily="34" charset="-122"/>
              </a:rPr>
              <a:t>Keras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8046" y="966270"/>
            <a:ext cx="4586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Bi-LSTM(Bi-directional Long Short-Term Memory)</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l="10442" b="5811"/>
          <a:stretch>
            <a:fillRect/>
          </a:stretch>
        </p:blipFill>
        <p:spPr>
          <a:xfrm>
            <a:off x="6236411" y="797168"/>
            <a:ext cx="5710362" cy="5762113"/>
          </a:xfrm>
          <a:prstGeom prst="rect">
            <a:avLst/>
          </a:prstGeom>
        </p:spPr>
      </p:pic>
      <p:pic>
        <p:nvPicPr>
          <p:cNvPr id="10" name="图片 9"/>
          <p:cNvPicPr>
            <a:picLocks noChangeAspect="1"/>
          </p:cNvPicPr>
          <p:nvPr/>
        </p:nvPicPr>
        <p:blipFill>
          <a:blip r:embed="rId3"/>
          <a:stretch>
            <a:fillRect/>
          </a:stretch>
        </p:blipFill>
        <p:spPr>
          <a:xfrm>
            <a:off x="186795" y="2278508"/>
            <a:ext cx="6050697" cy="2498969"/>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par>
                          <p:cTn id="26" fill="hold">
                            <p:stCondLst>
                              <p:cond delay="26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6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11412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Result</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 y="1993187"/>
            <a:ext cx="6638088" cy="47808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719" y="-82347"/>
            <a:ext cx="5534346" cy="3924868"/>
          </a:xfrm>
          <a:prstGeom prst="rect">
            <a:avLst/>
          </a:prstGeom>
        </p:spPr>
      </p:pic>
      <p:sp>
        <p:nvSpPr>
          <p:cNvPr id="12" name="文本框 11"/>
          <p:cNvSpPr txBox="1"/>
          <p:nvPr/>
        </p:nvSpPr>
        <p:spPr>
          <a:xfrm>
            <a:off x="6992598" y="3933474"/>
            <a:ext cx="4839425" cy="255454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Under the premise of using binary cross-entropy as the loss function, the convergence effect of stacked-RNN is significantly better than that of Bi-LSTM, and there are cases where the convergence is better on the training set and the accuracy on the validation set is poor. Overfitting may have occurred.</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6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4208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Result---Confusion matrix</a:t>
            </a:r>
            <a:endParaRPr lang="zh-CN" altLang="en-US" sz="2400" b="1" dirty="0">
              <a:solidFill>
                <a:srgbClr val="1C617E"/>
              </a:solidFill>
              <a:latin typeface="微软雅黑" panose="020B0503020204020204" pitchFamily="34" charset="-122"/>
              <a:ea typeface="微软雅黑" panose="020B0503020204020204" pitchFamily="34" charset="-122"/>
            </a:endParaRPr>
          </a:p>
          <a:p>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72478" y="1007988"/>
            <a:ext cx="10347593" cy="400110"/>
          </a:xfrm>
          <a:prstGeom prst="rect">
            <a:avLst/>
          </a:prstGeom>
          <a:noFill/>
        </p:spPr>
        <p:txBody>
          <a:bodyPr wrap="square">
            <a:spAutoFit/>
          </a:bodyPr>
          <a:lstStyle/>
          <a:p>
            <a:r>
              <a:rPr lang="en-US" altLang="zh-CN" sz="2000" b="0" i="0" dirty="0">
                <a:solidFill>
                  <a:srgbClr val="202124"/>
                </a:solidFill>
                <a:effectLst/>
                <a:latin typeface="Times New Roman" panose="02020603050405020304" pitchFamily="18" charset="0"/>
                <a:cs typeface="Times New Roman" panose="02020603050405020304" pitchFamily="18" charset="0"/>
              </a:rPr>
              <a:t>A confusion matrix is </a:t>
            </a:r>
            <a:r>
              <a:rPr lang="en-US" altLang="zh-CN" sz="2000" b="0" i="0" dirty="0">
                <a:solidFill>
                  <a:srgbClr val="EA4335"/>
                </a:solidFill>
                <a:effectLst/>
                <a:latin typeface="Times New Roman" panose="02020603050405020304" pitchFamily="18" charset="0"/>
                <a:cs typeface="Times New Roman" panose="02020603050405020304" pitchFamily="18" charset="0"/>
              </a:rPr>
              <a:t>a table that is used to define the performance of a classification algorithm</a:t>
            </a:r>
            <a:r>
              <a:rPr lang="en-US" altLang="zh-CN" sz="2000" b="0" i="0" dirty="0">
                <a:solidFill>
                  <a:srgbClr val="202124"/>
                </a:solidFill>
                <a:effectLst/>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8"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456" y="1526687"/>
            <a:ext cx="5524071" cy="3915730"/>
          </a:xfrm>
          <a:prstGeom prst="rect">
            <a:avLst/>
          </a:prstGeom>
        </p:spPr>
      </p:pic>
      <p:sp>
        <p:nvSpPr>
          <p:cNvPr id="13"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文本框 14"/>
          <p:cNvSpPr txBox="1"/>
          <p:nvPr/>
        </p:nvSpPr>
        <p:spPr>
          <a:xfrm>
            <a:off x="167108" y="6435386"/>
            <a:ext cx="10627874" cy="369332"/>
          </a:xfrm>
          <a:prstGeom prst="rect">
            <a:avLst/>
          </a:prstGeom>
          <a:noFill/>
        </p:spPr>
        <p:txBody>
          <a:bodyPr wrap="square" rtlCol="0">
            <a:spAutoFit/>
          </a:bodyPr>
          <a:lstStyle/>
          <a:p>
            <a:pPr algn="ctr"/>
            <a:r>
              <a:rPr lang="en-US" altLang="zh-CN" i="1" dirty="0">
                <a:latin typeface="Cambria" panose="02040503050406030204" pitchFamily="18" charset="0"/>
                <a:ea typeface="Cambria" panose="02040503050406030204" pitchFamily="18" charset="0"/>
                <a:cs typeface="Times New Roman" panose="02020603050405020304" pitchFamily="18" charset="0"/>
              </a:rPr>
              <a:t>[1]https://emilia-orellana44.medium.com/breakdown-confusion-matrix-2cf25842f1ae</a:t>
            </a:r>
            <a:endParaRPr lang="zh-CN" altLang="en-US" i="1" dirty="0">
              <a:latin typeface="Cambria" panose="02040503050406030204" pitchFamily="18" charset="0"/>
              <a:cs typeface="Times New Roman" panose="02020603050405020304" pitchFamily="18" charset="0"/>
            </a:endParaRPr>
          </a:p>
        </p:txBody>
      </p:sp>
      <p:sp>
        <p:nvSpPr>
          <p:cNvPr id="16" name="文本框 15"/>
          <p:cNvSpPr txBox="1"/>
          <p:nvPr/>
        </p:nvSpPr>
        <p:spPr>
          <a:xfrm>
            <a:off x="4228165" y="5077217"/>
            <a:ext cx="303087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Figure 1  confusion matrix[1]</a:t>
            </a:r>
            <a:endParaRPr lang="zh-CN" altLang="en-US" dirty="0">
              <a:latin typeface="Times New Roman" panose="02020603050405020304" pitchFamily="18" charset="0"/>
              <a:cs typeface="Times New Roman" panose="02020603050405020304" pitchFamily="18" charset="0"/>
            </a:endParaRPr>
          </a:p>
        </p:txBody>
      </p:sp>
      <p:sp>
        <p:nvSpPr>
          <p:cNvPr id="19" name="椭圆 18"/>
          <p:cNvSpPr/>
          <p:nvPr/>
        </p:nvSpPr>
        <p:spPr>
          <a:xfrm>
            <a:off x="4693867" y="2552367"/>
            <a:ext cx="871241" cy="7602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4" name="椭圆 23"/>
          <p:cNvSpPr/>
          <p:nvPr/>
        </p:nvSpPr>
        <p:spPr>
          <a:xfrm>
            <a:off x="6709382" y="3881975"/>
            <a:ext cx="871241" cy="7602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cxnSp>
        <p:nvCxnSpPr>
          <p:cNvPr id="25" name="直接箭头连接符 24"/>
          <p:cNvCxnSpPr>
            <a:stCxn id="19" idx="6"/>
          </p:cNvCxnSpPr>
          <p:nvPr/>
        </p:nvCxnSpPr>
        <p:spPr>
          <a:xfrm>
            <a:off x="5565108" y="2932516"/>
            <a:ext cx="3497591" cy="37679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直接箭头连接符 26"/>
          <p:cNvCxnSpPr/>
          <p:nvPr/>
        </p:nvCxnSpPr>
        <p:spPr>
          <a:xfrm flipV="1">
            <a:off x="7580623" y="3273247"/>
            <a:ext cx="1470917" cy="88752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0" name="文本框 29"/>
          <p:cNvSpPr txBox="1"/>
          <p:nvPr/>
        </p:nvSpPr>
        <p:spPr>
          <a:xfrm>
            <a:off x="9267290" y="2753474"/>
            <a:ext cx="2723268"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a:t>
            </a:r>
            <a:r>
              <a:rPr lang="en-US" altLang="zh-CN" sz="2400" dirty="0">
                <a:solidFill>
                  <a:srgbClr val="FF0000"/>
                </a:solidFill>
                <a:latin typeface="Times New Roman" panose="02020603050405020304" pitchFamily="18" charset="0"/>
                <a:cs typeface="Times New Roman" panose="02020603050405020304" pitchFamily="18" charset="0"/>
              </a:rPr>
              <a:t>greater</a:t>
            </a:r>
            <a:r>
              <a:rPr lang="en-US" altLang="zh-CN" sz="2400" dirty="0">
                <a:latin typeface="Times New Roman" panose="02020603050405020304" pitchFamily="18" charset="0"/>
                <a:cs typeface="Times New Roman" panose="02020603050405020304" pitchFamily="18" charset="0"/>
              </a:rPr>
              <a:t> the </a:t>
            </a:r>
            <a:r>
              <a:rPr lang="en-US" altLang="zh-CN" sz="2400" b="1" u="sng" dirty="0">
                <a:solidFill>
                  <a:srgbClr val="1C617E"/>
                </a:solidFill>
                <a:latin typeface="Times New Roman" panose="02020603050405020304" pitchFamily="18" charset="0"/>
                <a:cs typeface="Times New Roman" panose="02020603050405020304" pitchFamily="18" charset="0"/>
              </a:rPr>
              <a:t>TP</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 </a:t>
            </a:r>
            <a:r>
              <a:rPr lang="en-US" altLang="zh-CN" sz="2400" b="1" u="sng" dirty="0">
                <a:solidFill>
                  <a:srgbClr val="1C617E"/>
                </a:solidFill>
                <a:latin typeface="Times New Roman" panose="02020603050405020304" pitchFamily="18" charset="0"/>
                <a:cs typeface="Times New Roman" panose="02020603050405020304" pitchFamily="18" charset="0"/>
              </a:rPr>
              <a:t>TN</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values are, the </a:t>
            </a:r>
            <a:r>
              <a:rPr lang="en-US" altLang="zh-CN" sz="2400" dirty="0">
                <a:solidFill>
                  <a:srgbClr val="FF0000"/>
                </a:solidFill>
                <a:latin typeface="Times New Roman" panose="02020603050405020304" pitchFamily="18" charset="0"/>
                <a:cs typeface="Times New Roman" panose="02020603050405020304" pitchFamily="18" charset="0"/>
              </a:rPr>
              <a:t>more accurate </a:t>
            </a:r>
            <a:r>
              <a:rPr lang="en-US" altLang="zh-CN" sz="2400" dirty="0">
                <a:latin typeface="Times New Roman" panose="02020603050405020304" pitchFamily="18" charset="0"/>
                <a:cs typeface="Times New Roman" panose="02020603050405020304" pitchFamily="18" charset="0"/>
              </a:rPr>
              <a:t>the predictions are.</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6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4208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Result---Confusion matrix</a:t>
            </a:r>
            <a:endParaRPr lang="zh-CN" altLang="en-US" sz="2400" b="1" dirty="0">
              <a:solidFill>
                <a:srgbClr val="1C617E"/>
              </a:solidFill>
              <a:latin typeface="微软雅黑" panose="020B0503020204020204" pitchFamily="34" charset="-122"/>
              <a:ea typeface="微软雅黑" panose="020B0503020204020204" pitchFamily="34" charset="-122"/>
            </a:endParaRPr>
          </a:p>
          <a:p>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rotWithShape="1">
          <a:blip r:embed="rId2"/>
          <a:srcRect l="10985"/>
          <a:stretch>
            <a:fillRect/>
          </a:stretch>
        </p:blipFill>
        <p:spPr>
          <a:xfrm>
            <a:off x="715575" y="1114679"/>
            <a:ext cx="4961741" cy="523824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59" y="161305"/>
            <a:ext cx="6696856" cy="4464571"/>
          </a:xfrm>
          <a:prstGeom prst="rect">
            <a:avLst/>
          </a:prstGeom>
        </p:spPr>
      </p:pic>
      <p:sp>
        <p:nvSpPr>
          <p:cNvPr id="26" name="文本框 25"/>
          <p:cNvSpPr txBox="1"/>
          <p:nvPr/>
        </p:nvSpPr>
        <p:spPr>
          <a:xfrm>
            <a:off x="5993967" y="4702582"/>
            <a:ext cx="6102848" cy="2308324"/>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The best classification results are:</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TP = 4943</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TN = 5045</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FP = 4</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FN = 8</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88761" y="0"/>
            <a:ext cx="10303239" cy="6869472"/>
          </a:xfrm>
          <a:prstGeom prst="rect">
            <a:avLst/>
          </a:prstGeom>
        </p:spPr>
      </p:pic>
      <p:sp>
        <p:nvSpPr>
          <p:cNvPr id="6" name="文本框 5"/>
          <p:cNvSpPr txBox="1"/>
          <p:nvPr/>
        </p:nvSpPr>
        <p:spPr>
          <a:xfrm>
            <a:off x="0" y="2596515"/>
            <a:ext cx="7924800" cy="583565"/>
          </a:xfrm>
          <a:prstGeom prst="rect">
            <a:avLst/>
          </a:prstGeom>
          <a:noFill/>
          <a:effectLst/>
        </p:spPr>
        <p:txBody>
          <a:bodyPr wrap="square" rtlCol="0">
            <a:spAutoFit/>
          </a:bodyPr>
          <a:lstStyle/>
          <a:p>
            <a:pPr algn="r"/>
            <a:r>
              <a:rPr sz="3200" b="1" dirty="0">
                <a:solidFill>
                  <a:srgbClr val="1C617E"/>
                </a:solidFill>
                <a:latin typeface="微软雅黑" panose="020B0503020204020204" pitchFamily="34" charset="-122"/>
                <a:ea typeface="微软雅黑" panose="020B0503020204020204" pitchFamily="34" charset="-122"/>
              </a:rPr>
              <a:t>CNN based image classification</a:t>
            </a:r>
            <a:endParaRPr sz="3200" b="1" dirty="0">
              <a:solidFill>
                <a:srgbClr val="1C617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flipH="1">
            <a:off x="4158750" y="3180024"/>
            <a:ext cx="3165975" cy="61816"/>
            <a:chOff x="6654916" y="3745935"/>
            <a:chExt cx="4033782" cy="78760"/>
          </a:xfrm>
          <a:solidFill>
            <a:schemeClr val="tx1">
              <a:lumMod val="50000"/>
              <a:lumOff val="50000"/>
            </a:schemeClr>
          </a:solidFill>
        </p:grpSpPr>
        <p:cxnSp>
          <p:nvCxnSpPr>
            <p:cNvPr id="9" name="直接连接符 8"/>
            <p:cNvCxnSpPr/>
            <p:nvPr/>
          </p:nvCxnSpPr>
          <p:spPr>
            <a:xfrm>
              <a:off x="6667054" y="3785315"/>
              <a:ext cx="4021644" cy="0"/>
            </a:xfrm>
            <a:prstGeom prst="line">
              <a:avLst/>
            </a:prstGeom>
            <a:grpFill/>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54916" y="3745935"/>
              <a:ext cx="756097" cy="7876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9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1"/>
          <p:cNvSpPr/>
          <p:nvPr/>
        </p:nvSpPr>
        <p:spPr>
          <a:xfrm>
            <a:off x="0" y="0"/>
            <a:ext cx="10287001" cy="6858646"/>
          </a:xfrm>
          <a:custGeom>
            <a:avLst/>
            <a:gdLst/>
            <a:ahLst/>
            <a:cxnLst/>
            <a:rect l="0" t="0" r="0" b="0"/>
            <a:pathLst>
              <a:path w="10287001" h="6858646">
                <a:moveTo>
                  <a:pt x="0" y="0"/>
                </a:moveTo>
                <a:lnTo>
                  <a:pt x="10287000" y="0"/>
                </a:lnTo>
                <a:lnTo>
                  <a:pt x="10287000" y="6858645"/>
                </a:lnTo>
                <a:lnTo>
                  <a:pt x="0" y="6858645"/>
                </a:lnTo>
                <a:close/>
              </a:path>
            </a:pathLst>
          </a:custGeom>
          <a:blipFill>
            <a:blip r:embed="rId1"/>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icture 1"/>
          <p:cNvSpPr/>
          <p:nvPr/>
        </p:nvSpPr>
        <p:spPr>
          <a:xfrm>
            <a:off x="1" y="6985"/>
            <a:ext cx="12192000" cy="6858646"/>
          </a:xfrm>
          <a:custGeom>
            <a:avLst/>
            <a:gdLst/>
            <a:ahLst/>
            <a:cxnLst/>
            <a:rect l="0" t="0" r="0" b="0"/>
            <a:pathLst>
              <a:path w="10287001" h="6858646">
                <a:moveTo>
                  <a:pt x="0" y="0"/>
                </a:moveTo>
                <a:lnTo>
                  <a:pt x="10287000" y="0"/>
                </a:lnTo>
                <a:lnTo>
                  <a:pt x="10287000" y="6858645"/>
                </a:lnTo>
                <a:lnTo>
                  <a:pt x="0" y="6858645"/>
                </a:lnTo>
                <a:close/>
              </a:path>
            </a:pathLst>
          </a:custGeom>
          <a:gradFill flip="none" rotWithShape="1">
            <a:gsLst>
              <a:gs pos="0">
                <a:schemeClr val="bg1">
                  <a:alpha val="0"/>
                </a:schemeClr>
              </a:gs>
              <a:gs pos="78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bwMode="auto">
          <a:xfrm>
            <a:off x="3958678" y="2321373"/>
            <a:ext cx="2299712" cy="2230496"/>
            <a:chOff x="5152471" y="1716933"/>
            <a:chExt cx="1462419" cy="1418400"/>
          </a:xfrm>
        </p:grpSpPr>
        <p:sp>
          <p:nvSpPr>
            <p:cNvPr id="21" name="文本框 13"/>
            <p:cNvSpPr txBox="1">
              <a:spLocks noChangeArrowheads="1"/>
            </p:cNvSpPr>
            <p:nvPr/>
          </p:nvSpPr>
          <p:spPr bwMode="auto">
            <a:xfrm>
              <a:off x="5152471" y="2181179"/>
              <a:ext cx="1131707" cy="48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400" dirty="0">
                  <a:solidFill>
                    <a:srgbClr val="1C617E"/>
                  </a:solidFill>
                </a:rPr>
                <a:t>Content</a:t>
              </a:r>
              <a:endParaRPr lang="zh-CN" altLang="en-US" sz="4400" dirty="0">
                <a:solidFill>
                  <a:srgbClr val="1C617E"/>
                </a:solidFill>
              </a:endParaRPr>
            </a:p>
          </p:txBody>
        </p:sp>
        <p:sp>
          <p:nvSpPr>
            <p:cNvPr id="22" name="任意多边形 21"/>
            <p:cNvSpPr/>
            <p:nvPr/>
          </p:nvSpPr>
          <p:spPr>
            <a:xfrm rot="2700000">
              <a:off x="5196489" y="1716932"/>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rgbClr val="1C617E"/>
                </a:solidFill>
              </a:endParaRPr>
            </a:p>
          </p:txBody>
        </p:sp>
      </p:grpSp>
      <p:grpSp>
        <p:nvGrpSpPr>
          <p:cNvPr id="47" name="组合 46"/>
          <p:cNvGrpSpPr/>
          <p:nvPr/>
        </p:nvGrpSpPr>
        <p:grpSpPr>
          <a:xfrm>
            <a:off x="7077297" y="707689"/>
            <a:ext cx="5336540" cy="5436270"/>
            <a:chOff x="7075504" y="609600"/>
            <a:chExt cx="5336540" cy="5436270"/>
          </a:xfrm>
        </p:grpSpPr>
        <p:grpSp>
          <p:nvGrpSpPr>
            <p:cNvPr id="2" name="组合 1"/>
            <p:cNvGrpSpPr/>
            <p:nvPr/>
          </p:nvGrpSpPr>
          <p:grpSpPr>
            <a:xfrm>
              <a:off x="7076139" y="609600"/>
              <a:ext cx="4918710" cy="1238531"/>
              <a:chOff x="7076139" y="609600"/>
              <a:chExt cx="4918710" cy="1238531"/>
            </a:xfrm>
          </p:grpSpPr>
          <p:grpSp>
            <p:nvGrpSpPr>
              <p:cNvPr id="5" name="组合 7"/>
              <p:cNvGrpSpPr/>
              <p:nvPr/>
            </p:nvGrpSpPr>
            <p:grpSpPr bwMode="auto">
              <a:xfrm>
                <a:off x="7076139" y="609600"/>
                <a:ext cx="3138870" cy="1238531"/>
                <a:chOff x="2667443" y="332348"/>
                <a:chExt cx="3137290" cy="1238709"/>
              </a:xfrm>
            </p:grpSpPr>
            <p:sp>
              <p:nvSpPr>
                <p:cNvPr id="6" name="文本框 66"/>
                <p:cNvSpPr txBox="1">
                  <a:spLocks noChangeArrowheads="1"/>
                </p:cNvSpPr>
                <p:nvPr/>
              </p:nvSpPr>
              <p:spPr bwMode="auto">
                <a:xfrm>
                  <a:off x="2989865" y="1374629"/>
                  <a:ext cx="2814868" cy="19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eaLnBrk="1" hangingPunct="1">
                    <a:lnSpc>
                      <a:spcPts val="900"/>
                    </a:lnSpc>
                  </a:pPr>
                  <a:endParaRPr lang="zh-CN" altLang="en-US" sz="600" dirty="0">
                    <a:solidFill>
                      <a:srgbClr val="1C617E"/>
                    </a:solidFill>
                    <a:latin typeface="Helvetica" pitchFamily="34" charset="0"/>
                    <a:ea typeface="微软雅黑" panose="020B0503020204020204" pitchFamily="34" charset="-122"/>
                    <a:cs typeface="Arial" panose="020B0604020202020204" pitchFamily="34" charset="0"/>
                  </a:endParaRPr>
                </a:p>
              </p:txBody>
            </p:sp>
            <p:sp>
              <p:nvSpPr>
                <p:cNvPr id="7" name="文本框 13"/>
                <p:cNvSpPr txBox="1">
                  <a:spLocks noChangeArrowheads="1"/>
                </p:cNvSpPr>
                <p:nvPr/>
              </p:nvSpPr>
              <p:spPr bwMode="auto">
                <a:xfrm>
                  <a:off x="2667443" y="332348"/>
                  <a:ext cx="1661798"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1C617E"/>
                      </a:solidFill>
                    </a:rPr>
                    <a:t>PART01</a:t>
                  </a:r>
                  <a:endParaRPr lang="zh-CN" altLang="en-US" sz="3000" dirty="0">
                    <a:solidFill>
                      <a:srgbClr val="1C617E"/>
                    </a:solidFill>
                    <a:latin typeface="Helvetica-Roman-SemiB"/>
                  </a:endParaRPr>
                </a:p>
              </p:txBody>
            </p:sp>
            <p:sp>
              <p:nvSpPr>
                <p:cNvPr id="9" name="任意多边形 8"/>
                <p:cNvSpPr/>
                <p:nvPr/>
              </p:nvSpPr>
              <p:spPr>
                <a:xfrm>
                  <a:off x="3083471" y="985121"/>
                  <a:ext cx="1151509" cy="4572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grpSp>
          <p:sp>
            <p:nvSpPr>
              <p:cNvPr id="28" name="文本框 13"/>
              <p:cNvSpPr txBox="1">
                <a:spLocks noChangeArrowheads="1"/>
              </p:cNvSpPr>
              <p:nvPr/>
            </p:nvSpPr>
            <p:spPr bwMode="auto">
              <a:xfrm>
                <a:off x="9095439" y="687705"/>
                <a:ext cx="28994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3200" dirty="0">
                    <a:solidFill>
                      <a:srgbClr val="1C617E"/>
                    </a:solidFill>
                    <a:latin typeface="Times New Roman Regular" panose="02020603050405020304" charset="0"/>
                    <a:cs typeface="Times New Roman Regular" panose="02020603050405020304" charset="0"/>
                  </a:rPr>
                  <a:t>Introduction</a:t>
                </a:r>
                <a:endParaRPr lang="en-US" sz="3200" dirty="0">
                  <a:solidFill>
                    <a:srgbClr val="1C617E"/>
                  </a:solidFill>
                  <a:latin typeface="Times New Roman Regular" panose="02020603050405020304" charset="0"/>
                  <a:cs typeface="Times New Roman Regular" panose="02020603050405020304" charset="0"/>
                </a:endParaRPr>
              </a:p>
            </p:txBody>
          </p:sp>
        </p:grpSp>
        <p:grpSp>
          <p:nvGrpSpPr>
            <p:cNvPr id="29" name="组合 28"/>
            <p:cNvGrpSpPr/>
            <p:nvPr/>
          </p:nvGrpSpPr>
          <p:grpSpPr>
            <a:xfrm>
              <a:off x="7075841" y="2058853"/>
              <a:ext cx="4628714" cy="1198526"/>
              <a:chOff x="7083759" y="649605"/>
              <a:chExt cx="4628714" cy="1198526"/>
            </a:xfrm>
          </p:grpSpPr>
          <p:grpSp>
            <p:nvGrpSpPr>
              <p:cNvPr id="30" name="组合 7"/>
              <p:cNvGrpSpPr/>
              <p:nvPr/>
            </p:nvGrpSpPr>
            <p:grpSpPr bwMode="auto">
              <a:xfrm>
                <a:off x="7083759" y="649605"/>
                <a:ext cx="3131250" cy="1198526"/>
                <a:chOff x="2675059" y="372359"/>
                <a:chExt cx="3129674" cy="1198698"/>
              </a:xfrm>
            </p:grpSpPr>
            <p:sp>
              <p:nvSpPr>
                <p:cNvPr id="32" name="文本框 66"/>
                <p:cNvSpPr txBox="1">
                  <a:spLocks noChangeArrowheads="1"/>
                </p:cNvSpPr>
                <p:nvPr/>
              </p:nvSpPr>
              <p:spPr bwMode="auto">
                <a:xfrm>
                  <a:off x="2989865" y="1374629"/>
                  <a:ext cx="2814868" cy="19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eaLnBrk="1" hangingPunct="1">
                    <a:lnSpc>
                      <a:spcPts val="900"/>
                    </a:lnSpc>
                  </a:pPr>
                  <a:endParaRPr lang="zh-CN" altLang="en-US" sz="600" dirty="0">
                    <a:solidFill>
                      <a:srgbClr val="1C617E"/>
                    </a:solidFill>
                    <a:latin typeface="Helvetica" pitchFamily="34" charset="0"/>
                    <a:ea typeface="微软雅黑" panose="020B0503020204020204" pitchFamily="34" charset="-122"/>
                    <a:cs typeface="Arial" panose="020B0604020202020204" pitchFamily="34" charset="0"/>
                  </a:endParaRPr>
                </a:p>
              </p:txBody>
            </p:sp>
            <p:sp>
              <p:nvSpPr>
                <p:cNvPr id="33" name="文本框 13"/>
                <p:cNvSpPr txBox="1">
                  <a:spLocks noChangeArrowheads="1"/>
                </p:cNvSpPr>
                <p:nvPr/>
              </p:nvSpPr>
              <p:spPr bwMode="auto">
                <a:xfrm>
                  <a:off x="2675059" y="372359"/>
                  <a:ext cx="1661798"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1C617E"/>
                      </a:solidFill>
                    </a:rPr>
                    <a:t>PART02</a:t>
                  </a:r>
                  <a:endParaRPr lang="zh-CN" altLang="en-US" sz="3000" dirty="0">
                    <a:solidFill>
                      <a:srgbClr val="1C617E"/>
                    </a:solidFill>
                    <a:latin typeface="Helvetica-Roman-SemiB"/>
                  </a:endParaRPr>
                </a:p>
              </p:txBody>
            </p:sp>
            <p:sp>
              <p:nvSpPr>
                <p:cNvPr id="34" name="任意多边形 8"/>
                <p:cNvSpPr/>
                <p:nvPr/>
              </p:nvSpPr>
              <p:spPr>
                <a:xfrm>
                  <a:off x="3083471" y="985121"/>
                  <a:ext cx="1151509" cy="4572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grpSp>
          <p:sp>
            <p:nvSpPr>
              <p:cNvPr id="31" name="文本框 13"/>
              <p:cNvSpPr txBox="1">
                <a:spLocks noChangeArrowheads="1"/>
              </p:cNvSpPr>
              <p:nvPr/>
            </p:nvSpPr>
            <p:spPr bwMode="auto">
              <a:xfrm>
                <a:off x="9102623" y="681315"/>
                <a:ext cx="26098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sz="3200" dirty="0">
                    <a:solidFill>
                      <a:srgbClr val="1C617E"/>
                    </a:solidFill>
                    <a:latin typeface="Times New Roman Regular" panose="02020603050405020304" charset="0"/>
                    <a:cs typeface="Times New Roman Regular" panose="02020603050405020304" charset="0"/>
                  </a:rPr>
                  <a:t>CNN Principle</a:t>
                </a:r>
                <a:endParaRPr sz="3200" dirty="0">
                  <a:solidFill>
                    <a:srgbClr val="1C617E"/>
                  </a:solidFill>
                  <a:latin typeface="Times New Roman Regular" panose="02020603050405020304" charset="0"/>
                  <a:cs typeface="Times New Roman Regular" panose="02020603050405020304" charset="0"/>
                </a:endParaRPr>
              </a:p>
            </p:txBody>
          </p:sp>
        </p:grpSp>
        <p:grpSp>
          <p:nvGrpSpPr>
            <p:cNvPr id="35" name="组合 34"/>
            <p:cNvGrpSpPr/>
            <p:nvPr/>
          </p:nvGrpSpPr>
          <p:grpSpPr>
            <a:xfrm>
              <a:off x="7075504" y="3447842"/>
              <a:ext cx="5336540" cy="1209956"/>
              <a:chOff x="7075504" y="638175"/>
              <a:chExt cx="5336540" cy="1209956"/>
            </a:xfrm>
          </p:grpSpPr>
          <p:grpSp>
            <p:nvGrpSpPr>
              <p:cNvPr id="36" name="组合 7"/>
              <p:cNvGrpSpPr/>
              <p:nvPr/>
            </p:nvGrpSpPr>
            <p:grpSpPr bwMode="auto">
              <a:xfrm>
                <a:off x="7075504" y="638175"/>
                <a:ext cx="3139505" cy="1209956"/>
                <a:chOff x="2666808" y="360927"/>
                <a:chExt cx="3137925" cy="1210130"/>
              </a:xfrm>
            </p:grpSpPr>
            <p:sp>
              <p:nvSpPr>
                <p:cNvPr id="38" name="文本框 66"/>
                <p:cNvSpPr txBox="1">
                  <a:spLocks noChangeArrowheads="1"/>
                </p:cNvSpPr>
                <p:nvPr/>
              </p:nvSpPr>
              <p:spPr bwMode="auto">
                <a:xfrm>
                  <a:off x="2989865" y="1374629"/>
                  <a:ext cx="2814868" cy="19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eaLnBrk="1" hangingPunct="1">
                    <a:lnSpc>
                      <a:spcPts val="900"/>
                    </a:lnSpc>
                  </a:pPr>
                  <a:endParaRPr lang="zh-CN" altLang="en-US" sz="600" dirty="0">
                    <a:solidFill>
                      <a:srgbClr val="1C617E"/>
                    </a:solidFill>
                    <a:latin typeface="Helvetica" pitchFamily="34" charset="0"/>
                    <a:ea typeface="微软雅黑" panose="020B0503020204020204" pitchFamily="34" charset="-122"/>
                    <a:cs typeface="Arial" panose="020B0604020202020204" pitchFamily="34" charset="0"/>
                  </a:endParaRPr>
                </a:p>
              </p:txBody>
            </p:sp>
            <p:sp>
              <p:nvSpPr>
                <p:cNvPr id="39" name="文本框 13"/>
                <p:cNvSpPr txBox="1">
                  <a:spLocks noChangeArrowheads="1"/>
                </p:cNvSpPr>
                <p:nvPr/>
              </p:nvSpPr>
              <p:spPr bwMode="auto">
                <a:xfrm>
                  <a:off x="2666808" y="360927"/>
                  <a:ext cx="1661798"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1C617E"/>
                      </a:solidFill>
                    </a:rPr>
                    <a:t>PART03</a:t>
                  </a:r>
                  <a:endParaRPr lang="zh-CN" altLang="en-US" sz="3000" dirty="0">
                    <a:solidFill>
                      <a:srgbClr val="1C617E"/>
                    </a:solidFill>
                    <a:latin typeface="Helvetica-Roman-SemiB"/>
                  </a:endParaRPr>
                </a:p>
              </p:txBody>
            </p:sp>
            <p:sp>
              <p:nvSpPr>
                <p:cNvPr id="40" name="任意多边形 8"/>
                <p:cNvSpPr/>
                <p:nvPr/>
              </p:nvSpPr>
              <p:spPr>
                <a:xfrm>
                  <a:off x="3083471" y="985121"/>
                  <a:ext cx="1151509" cy="4572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grpSp>
          <p:sp>
            <p:nvSpPr>
              <p:cNvPr id="37" name="文本框 13"/>
              <p:cNvSpPr txBox="1">
                <a:spLocks noChangeArrowheads="1"/>
              </p:cNvSpPr>
              <p:nvPr/>
            </p:nvSpPr>
            <p:spPr bwMode="auto">
              <a:xfrm>
                <a:off x="9095439" y="671830"/>
                <a:ext cx="33166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3200" dirty="0">
                    <a:solidFill>
                      <a:srgbClr val="1C617E"/>
                    </a:solidFill>
                    <a:latin typeface="Times New Roman Regular" panose="02020603050405020304" charset="0"/>
                    <a:cs typeface="Times New Roman Regular" panose="02020603050405020304" charset="0"/>
                  </a:rPr>
                  <a:t>Program operation</a:t>
                </a:r>
                <a:endParaRPr lang="zh-CN" altLang="en-US" sz="3200" dirty="0">
                  <a:solidFill>
                    <a:srgbClr val="1C617E"/>
                  </a:solidFill>
                  <a:latin typeface="Times New Roman Regular" panose="02020603050405020304" charset="0"/>
                  <a:cs typeface="Times New Roman Regular" panose="02020603050405020304" charset="0"/>
                </a:endParaRPr>
              </a:p>
            </p:txBody>
          </p:sp>
        </p:grpSp>
        <p:grpSp>
          <p:nvGrpSpPr>
            <p:cNvPr id="41" name="组合 40"/>
            <p:cNvGrpSpPr/>
            <p:nvPr/>
          </p:nvGrpSpPr>
          <p:grpSpPr>
            <a:xfrm>
              <a:off x="7076139" y="4813689"/>
              <a:ext cx="3783913" cy="1232181"/>
              <a:chOff x="7076139" y="615950"/>
              <a:chExt cx="3783913" cy="1232181"/>
            </a:xfrm>
          </p:grpSpPr>
          <p:grpSp>
            <p:nvGrpSpPr>
              <p:cNvPr id="42" name="组合 7"/>
              <p:cNvGrpSpPr/>
              <p:nvPr/>
            </p:nvGrpSpPr>
            <p:grpSpPr bwMode="auto">
              <a:xfrm>
                <a:off x="7076139" y="615950"/>
                <a:ext cx="3138870" cy="1232181"/>
                <a:chOff x="2667443" y="338699"/>
                <a:chExt cx="3137290" cy="1232358"/>
              </a:xfrm>
            </p:grpSpPr>
            <p:sp>
              <p:nvSpPr>
                <p:cNvPr id="44" name="文本框 66"/>
                <p:cNvSpPr txBox="1">
                  <a:spLocks noChangeArrowheads="1"/>
                </p:cNvSpPr>
                <p:nvPr/>
              </p:nvSpPr>
              <p:spPr bwMode="auto">
                <a:xfrm>
                  <a:off x="2989865" y="1374629"/>
                  <a:ext cx="2814868" cy="19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eaLnBrk="1" hangingPunct="1">
                    <a:lnSpc>
                      <a:spcPts val="900"/>
                    </a:lnSpc>
                  </a:pPr>
                  <a:endParaRPr lang="zh-CN" altLang="en-US" sz="600" dirty="0">
                    <a:solidFill>
                      <a:srgbClr val="1C617E"/>
                    </a:solidFill>
                    <a:latin typeface="Helvetica" pitchFamily="34" charset="0"/>
                    <a:ea typeface="微软雅黑" panose="020B0503020204020204" pitchFamily="34" charset="-122"/>
                    <a:cs typeface="Arial" panose="020B0604020202020204" pitchFamily="34" charset="0"/>
                  </a:endParaRPr>
                </a:p>
              </p:txBody>
            </p:sp>
            <p:sp>
              <p:nvSpPr>
                <p:cNvPr id="45" name="文本框 13"/>
                <p:cNvSpPr txBox="1">
                  <a:spLocks noChangeArrowheads="1"/>
                </p:cNvSpPr>
                <p:nvPr/>
              </p:nvSpPr>
              <p:spPr bwMode="auto">
                <a:xfrm>
                  <a:off x="2667443" y="338699"/>
                  <a:ext cx="1661798"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1C617E"/>
                      </a:solidFill>
                    </a:rPr>
                    <a:t>PART04</a:t>
                  </a:r>
                  <a:endParaRPr lang="zh-CN" altLang="en-US" sz="3000" dirty="0">
                    <a:solidFill>
                      <a:srgbClr val="1C617E"/>
                    </a:solidFill>
                    <a:latin typeface="Helvetica-Roman-SemiB"/>
                  </a:endParaRPr>
                </a:p>
              </p:txBody>
            </p:sp>
            <p:sp>
              <p:nvSpPr>
                <p:cNvPr id="46" name="任意多边形 8"/>
                <p:cNvSpPr/>
                <p:nvPr/>
              </p:nvSpPr>
              <p:spPr>
                <a:xfrm>
                  <a:off x="3083471" y="985121"/>
                  <a:ext cx="1151509" cy="4572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grpSp>
          <p:sp>
            <p:nvSpPr>
              <p:cNvPr id="43" name="文本框 13"/>
              <p:cNvSpPr txBox="1">
                <a:spLocks noChangeArrowheads="1"/>
              </p:cNvSpPr>
              <p:nvPr/>
            </p:nvSpPr>
            <p:spPr bwMode="auto">
              <a:xfrm>
                <a:off x="9096657" y="621625"/>
                <a:ext cx="17633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3200" dirty="0">
                    <a:solidFill>
                      <a:srgbClr val="1C617E"/>
                    </a:solidFill>
                    <a:latin typeface="Times New Roman Regular" panose="02020603050405020304" charset="0"/>
                    <a:cs typeface="Times New Roman Regular" panose="02020603050405020304" charset="0"/>
                  </a:rPr>
                  <a:t>Summary</a:t>
                </a:r>
                <a:endParaRPr lang="en-US" altLang="zh-CN" sz="3200" dirty="0">
                  <a:solidFill>
                    <a:srgbClr val="1C617E"/>
                  </a:solidFill>
                  <a:latin typeface="Times New Roman Regular" panose="02020603050405020304" charset="0"/>
                  <a:cs typeface="Times New Roman Regular" panose="0202060305040502030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4000" advTm="0">
        <p14:vortex/>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5968" y="0"/>
            <a:ext cx="10286032" cy="6858000"/>
          </a:xfrm>
          <a:prstGeom prst="rect">
            <a:avLst/>
          </a:prstGeom>
        </p:spPr>
      </p:pic>
      <p:sp>
        <p:nvSpPr>
          <p:cNvPr id="3" name="任意多边形 2"/>
          <p:cNvSpPr/>
          <p:nvPr/>
        </p:nvSpPr>
        <p:spPr>
          <a:xfrm>
            <a:off x="1905968" y="2368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4" name="文本框 13"/>
          <p:cNvSpPr txBox="1">
            <a:spLocks noChangeArrowheads="1"/>
          </p:cNvSpPr>
          <p:nvPr/>
        </p:nvSpPr>
        <p:spPr bwMode="auto">
          <a:xfrm>
            <a:off x="1659982" y="2479675"/>
            <a:ext cx="30700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eaLnBrk="1" hangingPunct="1"/>
            <a:r>
              <a:rPr lang="en-US" altLang="zh-CN" sz="6600" dirty="0">
                <a:solidFill>
                  <a:srgbClr val="1C617E"/>
                </a:solidFill>
                <a:latin typeface="Helvetica-Roman-SemiB" pitchFamily="2" charset="0"/>
                <a:ea typeface="SimSun-ExtB" panose="02010609060101010101" pitchFamily="49" charset="-122"/>
                <a:cs typeface="Arial" panose="020B0604020202020204" pitchFamily="34" charset="0"/>
              </a:rPr>
              <a:t>PART01</a:t>
            </a:r>
            <a:endParaRPr lang="zh-CN" altLang="en-US" sz="6600" dirty="0">
              <a:solidFill>
                <a:srgbClr val="1C617E"/>
              </a:solidFill>
              <a:latin typeface="Helvetica-Roman-SemiB" pitchFamily="2" charset="0"/>
              <a:ea typeface="SimSun-ExtB" panose="02010609060101010101" pitchFamily="49" charset="-122"/>
              <a:cs typeface="Arial" panose="020B0604020202020204" pitchFamily="34" charset="0"/>
            </a:endParaRPr>
          </a:p>
        </p:txBody>
      </p:sp>
      <p:sp>
        <p:nvSpPr>
          <p:cNvPr id="5" name="任意多边形 4"/>
          <p:cNvSpPr/>
          <p:nvPr/>
        </p:nvSpPr>
        <p:spPr>
          <a:xfrm>
            <a:off x="1905968" y="4387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7" name="文本框 66"/>
          <p:cNvSpPr txBox="1">
            <a:spLocks noChangeArrowheads="1"/>
          </p:cNvSpPr>
          <p:nvPr/>
        </p:nvSpPr>
        <p:spPr bwMode="auto">
          <a:xfrm>
            <a:off x="3102653" y="3440113"/>
            <a:ext cx="184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a:endParaRPr lang="zh-CN" altLang="en-US" sz="3200" dirty="0">
              <a:solidFill>
                <a:srgbClr val="1C617E"/>
              </a:solidFill>
              <a:latin typeface="Helvetica" pitchFamily="34" charset="0"/>
              <a:ea typeface="SimSun-ExtB" panose="02010609060101010101" pitchFamily="49" charset="-122"/>
              <a:cs typeface="Arial" panose="020B0604020202020204" pitchFamily="34" charset="0"/>
            </a:endParaRPr>
          </a:p>
        </p:txBody>
      </p:sp>
      <p:sp>
        <p:nvSpPr>
          <p:cNvPr id="8" name="文本框 13"/>
          <p:cNvSpPr txBox="1">
            <a:spLocks noChangeArrowheads="1"/>
          </p:cNvSpPr>
          <p:nvPr/>
        </p:nvSpPr>
        <p:spPr bwMode="auto">
          <a:xfrm>
            <a:off x="1906317" y="3587552"/>
            <a:ext cx="23398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3200" i="1" dirty="0">
                <a:solidFill>
                  <a:srgbClr val="1C617E"/>
                </a:solidFill>
                <a:latin typeface="Cambria" panose="02040503050406030204" pitchFamily="18" charset="0"/>
                <a:ea typeface="Cambria" panose="02040503050406030204" pitchFamily="18" charset="0"/>
                <a:cs typeface="Times New Roman Regular" panose="02020603050405020304" charset="0"/>
                <a:sym typeface="+mn-ea"/>
              </a:rPr>
              <a:t>Introduction</a:t>
            </a:r>
            <a:endParaRPr lang="zh-CN" altLang="en-US" sz="3200" i="1" dirty="0">
              <a:solidFill>
                <a:srgbClr val="1C617E"/>
              </a:solidFill>
              <a:latin typeface="Cambria" panose="02040503050406030204" pitchFamily="18" charset="0"/>
              <a:ea typeface="Cambria" panose="02040503050406030204" pitchFamily="18"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Effect transition="in" filter="fade">
                                      <p:cBhvr>
                                        <p:cTn id="17" dur="1000"/>
                                        <p:tgtEl>
                                          <p:spTgt spid="4"/>
                                        </p:tgtEl>
                                      </p:cBhvr>
                                    </p:animEffect>
                                  </p:childTnLst>
                                </p:cTn>
                              </p:par>
                              <p:par>
                                <p:cTn id="18" presetID="53" presetClass="entr" presetSubtype="16" fill="hold" grpId="0" nodeType="withEffect" nodePh="1">
                                  <p:stCondLst>
                                    <p:cond delay="500"/>
                                  </p:stCondLst>
                                  <p:endCondLst>
                                    <p:cond evt="begin" delay="0">
                                      <p:tn val="18"/>
                                    </p:cond>
                                  </p:end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Effect transition="in" filter="fade">
                                      <p:cBhvr>
                                        <p:cTn id="22" dur="1000"/>
                                        <p:tgtEl>
                                          <p:spTgt spid="7"/>
                                        </p:tgtEl>
                                      </p:cBhvr>
                                    </p:animEffect>
                                  </p:childTnLst>
                                </p:cTn>
                              </p:par>
                              <p:par>
                                <p:cTn id="23" presetID="42" presetClass="entr" presetSubtype="0"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3175" y="398145"/>
            <a:ext cx="23952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400" b="1" dirty="0">
                <a:solidFill>
                  <a:srgbClr val="1C617E"/>
                </a:solidFill>
                <a:latin typeface="Times New Roman Regular" panose="02020603050405020304" charset="0"/>
                <a:cs typeface="Times New Roman Regular" panose="02020603050405020304" charset="0"/>
                <a:sym typeface="+mn-ea"/>
              </a:rPr>
              <a:t>Introduction</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99" y="1454292"/>
            <a:ext cx="11218087" cy="309298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468045" y="5163700"/>
            <a:ext cx="4037153" cy="1089529"/>
          </a:xfrm>
          <a:prstGeom prst="rect">
            <a:avLst/>
          </a:prstGeom>
          <a:noFill/>
        </p:spPr>
        <p:txBody>
          <a:bodyPr wrap="square" rtlCol="0">
            <a:spAutoFit/>
          </a:bodyPr>
          <a:lstStyle/>
          <a:p>
            <a:pPr>
              <a:lnSpc>
                <a:spcPct val="90000"/>
              </a:lnSpc>
            </a:pPr>
            <a:r>
              <a:rPr lang="en-US" altLang="zh-CN" sz="7200" b="1" dirty="0">
                <a:solidFill>
                  <a:srgbClr val="1C617E"/>
                </a:solidFill>
                <a:latin typeface="微软雅黑" panose="020B0503020204020204" pitchFamily="34" charset="-122"/>
                <a:ea typeface="微软雅黑" panose="020B0503020204020204" pitchFamily="34" charset="-122"/>
              </a:rPr>
              <a:t>LeNet5</a:t>
            </a:r>
            <a:endParaRPr lang="en-US" altLang="zh-CN" sz="7200" b="1" dirty="0">
              <a:solidFill>
                <a:srgbClr val="1C617E"/>
              </a:solidFill>
              <a:latin typeface="微软雅黑" panose="020B0503020204020204" pitchFamily="34" charset="-122"/>
              <a:ea typeface="微软雅黑" panose="020B0503020204020204" pitchFamily="34" charset="-122"/>
            </a:endParaRPr>
          </a:p>
        </p:txBody>
      </p:sp>
      <p:sp>
        <p:nvSpPr>
          <p:cNvPr id="25" name="矩形 24"/>
          <p:cNvSpPr/>
          <p:nvPr/>
        </p:nvSpPr>
        <p:spPr>
          <a:xfrm>
            <a:off x="4505197" y="4559617"/>
            <a:ext cx="7490157" cy="2306955"/>
          </a:xfrm>
          <a:prstGeom prst="rect">
            <a:avLst/>
          </a:prstGeom>
          <a:solidFill>
            <a:schemeClr val="bg1"/>
          </a:solidFill>
        </p:spPr>
        <p:txBody>
          <a:bodyPr wrap="square">
            <a:spAutoFit/>
          </a:bodyPr>
          <a:lstStyle/>
          <a:p>
            <a:pPr>
              <a:lnSpc>
                <a:spcPct val="150000"/>
              </a:lnSpc>
            </a:pPr>
            <a:r>
              <a:rPr sz="2400" b="1" dirty="0">
                <a:latin typeface="仿宋" panose="02010609060101010101" pitchFamily="49" charset="-122"/>
                <a:ea typeface="仿宋" panose="02010609060101010101" pitchFamily="49" charset="-122"/>
                <a:cs typeface="Open Sans" panose="020B0606030504020204" pitchFamily="34" charset="0"/>
              </a:rPr>
              <a:t>  </a:t>
            </a:r>
            <a:r>
              <a:rPr sz="2400" dirty="0">
                <a:latin typeface="Times New Roman Regular" panose="02020603050405020304" charset="0"/>
                <a:ea typeface="仿宋" panose="02010609060101010101" pitchFamily="49" charset="-122"/>
                <a:cs typeface="Times New Roman Regular" panose="02020603050405020304" charset="0"/>
              </a:rPr>
              <a:t>Yann </a:t>
            </a:r>
            <a:r>
              <a:rPr sz="2400" dirty="0" err="1">
                <a:latin typeface="Times New Roman Regular" panose="02020603050405020304" charset="0"/>
                <a:ea typeface="仿宋" panose="02010609060101010101" pitchFamily="49" charset="-122"/>
                <a:cs typeface="Times New Roman Regular" panose="02020603050405020304" charset="0"/>
              </a:rPr>
              <a:t>Lecun</a:t>
            </a:r>
            <a:r>
              <a:rPr sz="2400" dirty="0">
                <a:latin typeface="Times New Roman Regular" panose="02020603050405020304" charset="0"/>
                <a:ea typeface="仿宋" panose="02010609060101010101" pitchFamily="49" charset="-122"/>
                <a:cs typeface="Times New Roman Regular" panose="02020603050405020304" charset="0"/>
              </a:rPr>
              <a:t> proposed LeNet5 in 1998, applied it to handwritten numeric character recognition, and was able to achieve an error rate of less than 1% with the technology and hardware available at the time.</a:t>
            </a:r>
            <a:endParaRPr sz="2400" dirty="0">
              <a:latin typeface="Times New Roman Regular" panose="02020603050405020304" charset="0"/>
              <a:ea typeface="仿宋" panose="02010609060101010101" pitchFamily="49" charset="-122"/>
              <a:cs typeface="Times New Roman Regular" panose="02020603050405020304"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638" y="1454292"/>
            <a:ext cx="6858000" cy="3105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1028"/>
                                        </p:tgtEl>
                                        <p:attrNameLst>
                                          <p:attrName>style.visibility</p:attrName>
                                        </p:attrNameLst>
                                      </p:cBhvr>
                                      <p:to>
                                        <p:strVal val="visible"/>
                                      </p:to>
                                    </p:set>
                                    <p:animEffect transition="in" filter="fade">
                                      <p:cBhvr>
                                        <p:cTn id="4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19" grpId="0"/>
      <p:bldP spid="2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5968" y="102380"/>
            <a:ext cx="10286032" cy="6858000"/>
          </a:xfrm>
          <a:prstGeom prst="rect">
            <a:avLst/>
          </a:prstGeom>
        </p:spPr>
      </p:pic>
      <p:sp>
        <p:nvSpPr>
          <p:cNvPr id="7" name="文本框 66"/>
          <p:cNvSpPr txBox="1">
            <a:spLocks noChangeArrowheads="1"/>
          </p:cNvSpPr>
          <p:nvPr/>
        </p:nvSpPr>
        <p:spPr bwMode="auto">
          <a:xfrm>
            <a:off x="3102653" y="3440113"/>
            <a:ext cx="184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a:endParaRPr lang="zh-CN" altLang="en-US" sz="3200" dirty="0">
              <a:solidFill>
                <a:srgbClr val="1C617E"/>
              </a:solidFill>
              <a:latin typeface="Helvetica" pitchFamily="34" charset="0"/>
              <a:ea typeface="SimSun-ExtB" panose="02010609060101010101" pitchFamily="49" charset="-122"/>
              <a:cs typeface="Arial" panose="020B0604020202020204" pitchFamily="34" charset="0"/>
            </a:endParaRPr>
          </a:p>
        </p:txBody>
      </p:sp>
      <p:sp>
        <p:nvSpPr>
          <p:cNvPr id="8" name="文本框 13"/>
          <p:cNvSpPr txBox="1">
            <a:spLocks noChangeArrowheads="1"/>
          </p:cNvSpPr>
          <p:nvPr/>
        </p:nvSpPr>
        <p:spPr bwMode="auto">
          <a:xfrm>
            <a:off x="791110" y="2277724"/>
            <a:ext cx="41080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600" b="1" dirty="0">
                <a:solidFill>
                  <a:srgbClr val="1C617E"/>
                </a:solidFill>
                <a:latin typeface="Helvetica-Roman-SemiB"/>
              </a:rPr>
              <a:t>RNN Application</a:t>
            </a:r>
            <a:endParaRPr lang="zh-CN" altLang="en-US" sz="3600" b="1" dirty="0">
              <a:solidFill>
                <a:srgbClr val="1C617E"/>
              </a:solidFill>
              <a:latin typeface="Helvetica-Roman-SemiB"/>
            </a:endParaRPr>
          </a:p>
        </p:txBody>
      </p:sp>
      <p:sp>
        <p:nvSpPr>
          <p:cNvPr id="6" name="文本框 5"/>
          <p:cNvSpPr txBox="1"/>
          <p:nvPr/>
        </p:nvSpPr>
        <p:spPr>
          <a:xfrm>
            <a:off x="791110" y="3054327"/>
            <a:ext cx="5681609" cy="954107"/>
          </a:xfrm>
          <a:prstGeom prst="rect">
            <a:avLst/>
          </a:prstGeom>
          <a:noFill/>
        </p:spPr>
        <p:txBody>
          <a:bodyPr wrap="square" rtlCol="0">
            <a:spAutoFit/>
          </a:bodyPr>
          <a:lstStyle/>
          <a:p>
            <a:r>
              <a:rPr lang="en-US" altLang="zh-CN" sz="2800" b="1" i="1" dirty="0">
                <a:solidFill>
                  <a:srgbClr val="1C617E"/>
                </a:solidFill>
                <a:latin typeface="Cambria" panose="02040503050406030204" pitchFamily="18" charset="0"/>
                <a:ea typeface="Cambria" panose="02040503050406030204" pitchFamily="18" charset="0"/>
              </a:rPr>
              <a:t>Using LSTM for IMDB Movie Review Sentiment Analysis</a:t>
            </a:r>
            <a:endParaRPr lang="zh-CN" altLang="en-US" sz="2800" i="1" dirty="0">
              <a:latin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6138"/>
            <a:ext cx="185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defRPr/>
            </a:pPr>
            <a:r>
              <a:rPr lang="en-US" sz="2400" b="1" dirty="0">
                <a:solidFill>
                  <a:srgbClr val="1C617E"/>
                </a:solidFill>
                <a:latin typeface="Times New Roman Regular" panose="02020603050405020304" charset="0"/>
                <a:cs typeface="Times New Roman Regular" panose="02020603050405020304" charset="0"/>
                <a:sym typeface="+mn-ea"/>
              </a:rPr>
              <a:t>Introduction</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62071" y="4801691"/>
            <a:ext cx="3988588" cy="1089529"/>
          </a:xfrm>
          <a:prstGeom prst="rect">
            <a:avLst/>
          </a:prstGeom>
          <a:noFill/>
        </p:spPr>
        <p:txBody>
          <a:bodyPr wrap="square" rtlCol="0">
            <a:spAutoFit/>
          </a:bodyPr>
          <a:lstStyle/>
          <a:p>
            <a:pPr>
              <a:lnSpc>
                <a:spcPct val="90000"/>
              </a:lnSpc>
            </a:pPr>
            <a:r>
              <a:rPr lang="en-US" altLang="zh-CN" sz="7200" b="1" dirty="0" err="1">
                <a:solidFill>
                  <a:srgbClr val="1C617E"/>
                </a:solidFill>
                <a:latin typeface="微软雅黑" panose="020B0503020204020204" pitchFamily="34" charset="-122"/>
                <a:ea typeface="微软雅黑" panose="020B0503020204020204" pitchFamily="34" charset="-122"/>
              </a:rPr>
              <a:t>AlexNet</a:t>
            </a:r>
            <a:endParaRPr lang="en-US" altLang="zh-CN" sz="3600" b="1" dirty="0">
              <a:solidFill>
                <a:srgbClr val="1C617E"/>
              </a:solidFill>
              <a:latin typeface="微软雅黑" panose="020B0503020204020204" pitchFamily="34" charset="-122"/>
              <a:ea typeface="微软雅黑" panose="020B0503020204020204" pitchFamily="34" charset="-122"/>
            </a:endParaRPr>
          </a:p>
        </p:txBody>
      </p:sp>
      <p:sp>
        <p:nvSpPr>
          <p:cNvPr id="25" name="矩形 24"/>
          <p:cNvSpPr/>
          <p:nvPr/>
        </p:nvSpPr>
        <p:spPr>
          <a:xfrm>
            <a:off x="4281805" y="4430395"/>
            <a:ext cx="7336155" cy="2030095"/>
          </a:xfrm>
          <a:prstGeom prst="rect">
            <a:avLst/>
          </a:prstGeom>
          <a:solidFill>
            <a:schemeClr val="bg1"/>
          </a:solidFill>
        </p:spPr>
        <p:txBody>
          <a:bodyPr wrap="square">
            <a:spAutoFit/>
          </a:bodyPr>
          <a:lstStyle/>
          <a:p>
            <a:pPr>
              <a:lnSpc>
                <a:spcPct val="150000"/>
              </a:lnSpc>
            </a:pPr>
            <a:r>
              <a:rPr sz="2200" b="1" dirty="0">
                <a:cs typeface="Open Sans" panose="020B0606030504020204" pitchFamily="34" charset="0"/>
              </a:rPr>
              <a:t>  </a:t>
            </a:r>
            <a:r>
              <a:rPr sz="2400" b="1" dirty="0">
                <a:latin typeface="Times New Roman Regular" panose="02020603050405020304" charset="0"/>
                <a:cs typeface="Times New Roman Regular" panose="02020603050405020304" charset="0"/>
              </a:rPr>
              <a:t> </a:t>
            </a:r>
            <a:r>
              <a:rPr sz="2400" dirty="0">
                <a:latin typeface="Times New Roman Regular" panose="02020603050405020304" charset="0"/>
                <a:cs typeface="Times New Roman Regular" panose="02020603050405020304" charset="0"/>
              </a:rPr>
              <a:t> </a:t>
            </a:r>
            <a:r>
              <a:rPr sz="2000" dirty="0">
                <a:latin typeface="Times New Roman Regular" panose="02020603050405020304" charset="0"/>
                <a:cs typeface="Times New Roman Regular" panose="02020603050405020304" charset="0"/>
              </a:rPr>
              <a:t>In 2012, Hinton et al. won the ImageNet image classification competition with Alex-Net, outperforming the second-place finisher by nearly 12% accuracy, revealing the powerful feature representation and learning capabilities of convolutional neural networks.</a:t>
            </a:r>
            <a:endParaRPr sz="2000" dirty="0">
              <a:latin typeface="Times New Roman Regular" panose="02020603050405020304" charset="0"/>
              <a:cs typeface="Times New Roman Regular" panose="0202060305040502030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66" y="1028707"/>
            <a:ext cx="10934003" cy="3540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290"/>
                                        </p:tgtEl>
                                        <p:attrNameLst>
                                          <p:attrName>style.visibility</p:attrName>
                                        </p:attrNameLst>
                                      </p:cBhvr>
                                      <p:to>
                                        <p:strVal val="visible"/>
                                      </p:to>
                                    </p:set>
                                    <p:animEffect transition="in" filter="fade">
                                      <p:cBhvr>
                                        <p:cTn id="30" dur="500"/>
                                        <p:tgtEl>
                                          <p:spTgt spid="12290"/>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19" grpId="0"/>
      <p:bldP spid="2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40585" y="335503"/>
            <a:ext cx="1855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defRPr/>
            </a:pPr>
            <a:r>
              <a:rPr lang="en-US" sz="2400" b="1" dirty="0">
                <a:solidFill>
                  <a:srgbClr val="1C617E"/>
                </a:solidFill>
                <a:latin typeface="Times New Roman Regular" panose="02020603050405020304" charset="0"/>
                <a:cs typeface="Times New Roman Regular" panose="02020603050405020304" charset="0"/>
                <a:sym typeface="+mn-ea"/>
              </a:rPr>
              <a:t>Introduction</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29633" y="948182"/>
            <a:ext cx="5482534" cy="4707890"/>
          </a:xfrm>
          <a:prstGeom prst="rect">
            <a:avLst/>
          </a:prstGeom>
          <a:solidFill>
            <a:schemeClr val="bg1"/>
          </a:solidFill>
        </p:spPr>
        <p:txBody>
          <a:bodyPr wrap="square">
            <a:spAutoFit/>
          </a:bodyPr>
          <a:lstStyle/>
          <a:p>
            <a:pPr>
              <a:lnSpc>
                <a:spcPct val="150000"/>
              </a:lnSpc>
            </a:pPr>
            <a:r>
              <a:rPr lang="zh-CN" altLang="en-US" sz="2000" b="1" dirty="0">
                <a:solidFill>
                  <a:schemeClr val="tx1">
                    <a:lumMod val="75000"/>
                    <a:lumOff val="25000"/>
                  </a:schemeClr>
                </a:solidFill>
                <a:latin typeface="+mn-ea"/>
                <a:cs typeface="Open Sans" panose="020B0606030504020204" pitchFamily="34" charset="0"/>
              </a:rPr>
              <a:t>   </a:t>
            </a:r>
            <a:r>
              <a:rPr sz="2000" b="1" dirty="0">
                <a:latin typeface="+mn-ea"/>
                <a:cs typeface="Open Sans" panose="020B0606030504020204" pitchFamily="34" charset="0"/>
              </a:rPr>
              <a:t>  </a:t>
            </a:r>
            <a:r>
              <a:rPr sz="2000" dirty="0">
                <a:latin typeface="Times New Roman Regular" panose="02020603050405020304" charset="0"/>
                <a:cs typeface="Times New Roman Regular" panose="02020603050405020304" charset="0"/>
              </a:rPr>
              <a:t>Convolutional neural network (CNN) is an artificial neural network (ANN) for image recognition and processing, specifically for processing data (pixels). This project is based on convolutional neural network for image classification.</a:t>
            </a:r>
            <a:endParaRPr sz="2000" dirty="0">
              <a:latin typeface="Times New Roman Regular" panose="02020603050405020304" charset="0"/>
              <a:cs typeface="Times New Roman Regular" panose="02020603050405020304" charset="0"/>
            </a:endParaRPr>
          </a:p>
          <a:p>
            <a:pPr>
              <a:lnSpc>
                <a:spcPct val="150000"/>
              </a:lnSpc>
            </a:pPr>
            <a:endParaRPr sz="2000" b="1" dirty="0">
              <a:latin typeface="+mn-ea"/>
              <a:cs typeface="Open Sans" panose="020B0606030504020204" pitchFamily="34" charset="0"/>
            </a:endParaRPr>
          </a:p>
          <a:p>
            <a:pPr>
              <a:lnSpc>
                <a:spcPct val="150000"/>
              </a:lnSpc>
            </a:pPr>
            <a:endParaRPr sz="2000" b="1" dirty="0">
              <a:latin typeface="+mn-ea"/>
              <a:cs typeface="Open Sans" panose="020B0606030504020204" pitchFamily="34" charset="0"/>
            </a:endParaRPr>
          </a:p>
          <a:p>
            <a:pPr>
              <a:lnSpc>
                <a:spcPct val="150000"/>
              </a:lnSpc>
            </a:pPr>
            <a:endParaRPr sz="2000" b="1" dirty="0">
              <a:latin typeface="+mn-ea"/>
              <a:cs typeface="Open Sans" panose="020B0606030504020204" pitchFamily="34" charset="0"/>
            </a:endParaRPr>
          </a:p>
          <a:p>
            <a:pPr>
              <a:lnSpc>
                <a:spcPct val="150000"/>
              </a:lnSpc>
            </a:pPr>
            <a:endParaRPr sz="2000" b="1" dirty="0">
              <a:latin typeface="+mn-ea"/>
              <a:cs typeface="Open Sans" panose="020B0606030504020204"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515" y="551647"/>
            <a:ext cx="4208527" cy="268878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793115" y="3876040"/>
            <a:ext cx="2279650" cy="1255728"/>
          </a:xfrm>
          <a:prstGeom prst="rect">
            <a:avLst/>
          </a:prstGeom>
          <a:noFill/>
        </p:spPr>
        <p:txBody>
          <a:bodyPr wrap="square" rtlCol="0">
            <a:spAutoFit/>
          </a:bodyPr>
          <a:lstStyle/>
          <a:p>
            <a:pPr>
              <a:lnSpc>
                <a:spcPct val="90000"/>
              </a:lnSpc>
            </a:pPr>
            <a:r>
              <a:rPr lang="zh-CN" altLang="en-US" sz="2800"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Environment </a:t>
            </a:r>
            <a:endParaRPr lang="en-US" altLang="zh-CN" sz="2800"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a:p>
            <a:pPr>
              <a:lnSpc>
                <a:spcPct val="90000"/>
              </a:lnSpc>
            </a:pPr>
            <a:endParaRPr lang="en-US" altLang="zh-CN" sz="2800"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a:p>
            <a:pPr>
              <a:lnSpc>
                <a:spcPct val="90000"/>
              </a:lnSpc>
            </a:pPr>
            <a:r>
              <a:rPr lang="zh-CN" altLang="en-US" sz="2800"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construction</a:t>
            </a:r>
            <a:endParaRPr lang="zh-CN" altLang="en-US" sz="2800"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16" name="文本框 15"/>
          <p:cNvSpPr txBox="1"/>
          <p:nvPr/>
        </p:nvSpPr>
        <p:spPr>
          <a:xfrm>
            <a:off x="2921331" y="3714100"/>
            <a:ext cx="2960674" cy="1753235"/>
          </a:xfrm>
          <a:prstGeom prst="rect">
            <a:avLst/>
          </a:prstGeom>
          <a:noFill/>
        </p:spPr>
        <p:txBody>
          <a:bodyPr wrap="square">
            <a:spAutoFit/>
          </a:bodyPr>
          <a:lstStyle/>
          <a:p>
            <a:pPr>
              <a:lnSpc>
                <a:spcPct val="150000"/>
              </a:lnSpc>
            </a:pPr>
            <a:r>
              <a:rPr lang="en-US" altLang="zh-CN" sz="2400" dirty="0" err="1">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rPr>
              <a:t>Pytorch</a:t>
            </a:r>
            <a:endParaRPr lang="en-US" altLang="zh-CN"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endParaRPr>
          </a:p>
          <a:p>
            <a:pPr>
              <a:lnSpc>
                <a:spcPct val="150000"/>
              </a:lnSpc>
            </a:pPr>
            <a:r>
              <a:rPr lang="en-US" altLang="zh-CN"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rPr>
              <a:t>TensorFlow</a:t>
            </a:r>
            <a:endParaRPr lang="en-US" altLang="zh-CN"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endParaRPr>
          </a:p>
          <a:p>
            <a:pPr>
              <a:lnSpc>
                <a:spcPct val="150000"/>
              </a:lnSpc>
            </a:pPr>
            <a:r>
              <a:rPr lang="en-US" altLang="zh-CN"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rPr>
              <a:t>Dataset CIFAR10</a:t>
            </a:r>
            <a:endParaRPr lang="en-US" altLang="zh-CN"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18" name="文本框 17"/>
          <p:cNvSpPr txBox="1"/>
          <p:nvPr/>
        </p:nvSpPr>
        <p:spPr>
          <a:xfrm>
            <a:off x="829945" y="5796280"/>
            <a:ext cx="1598930" cy="534035"/>
          </a:xfrm>
          <a:prstGeom prst="rect">
            <a:avLst/>
          </a:prstGeom>
          <a:noFill/>
        </p:spPr>
        <p:txBody>
          <a:bodyPr wrap="square" rtlCol="0">
            <a:spAutoFit/>
          </a:bodyPr>
          <a:lstStyle/>
          <a:p>
            <a:pPr>
              <a:lnSpc>
                <a:spcPct val="90000"/>
              </a:lnSpc>
            </a:pPr>
            <a:r>
              <a:rPr lang="en-US" altLang="zh-CN" sz="3200"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Purpose</a:t>
            </a:r>
            <a:endParaRPr lang="en-US" altLang="zh-CN" sz="3200"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24" name="文本框 23"/>
          <p:cNvSpPr txBox="1"/>
          <p:nvPr/>
        </p:nvSpPr>
        <p:spPr>
          <a:xfrm>
            <a:off x="2921635" y="5558790"/>
            <a:ext cx="2828290" cy="1198880"/>
          </a:xfrm>
          <a:prstGeom prst="rect">
            <a:avLst/>
          </a:prstGeom>
          <a:noFill/>
        </p:spPr>
        <p:txBody>
          <a:bodyPr wrap="square">
            <a:spAutoFit/>
          </a:bodyPr>
          <a:lstStyle/>
          <a:p>
            <a:pPr>
              <a:lnSpc>
                <a:spcPct val="150000"/>
              </a:lnSpc>
            </a:pPr>
            <a:r>
              <a:rPr lang="zh-CN" altLang="en-US"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rPr>
              <a:t>Identify cats and multiple targets</a:t>
            </a:r>
            <a:endParaRPr lang="zh-CN" altLang="en-US" sz="2400" dirty="0">
              <a:solidFill>
                <a:prstClr val="black">
                  <a:hueOff val="0"/>
                  <a:satOff val="0"/>
                  <a:lumOff val="0"/>
                  <a:alphaOff val="0"/>
                </a:prstClr>
              </a:solidFill>
              <a:latin typeface="Times New Roman Regular" panose="02020603050405020304" charset="0"/>
              <a:ea typeface="微软雅黑" panose="020B0503020204020204" pitchFamily="34" charset="-122"/>
              <a:cs typeface="Times New Roman Regular" panose="02020603050405020304" charset="0"/>
            </a:endParaRPr>
          </a:p>
        </p:txBody>
      </p:sp>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515" y="3438525"/>
            <a:ext cx="4306958" cy="3006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par>
                          <p:cTn id="26" fill="hold">
                            <p:stCondLst>
                              <p:cond delay="205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25" grpId="0" bldLvl="0" animBg="1"/>
      <p:bldP spid="15" grpId="0"/>
      <p:bldP spid="16" grpId="0"/>
      <p:bldP spid="18"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05000" y="1"/>
            <a:ext cx="10287000" cy="6858646"/>
          </a:xfrm>
          <a:prstGeom prst="rect">
            <a:avLst/>
          </a:prstGeom>
        </p:spPr>
      </p:pic>
      <p:sp>
        <p:nvSpPr>
          <p:cNvPr id="3" name="Picture 1"/>
          <p:cNvSpPr/>
          <p:nvPr/>
        </p:nvSpPr>
        <p:spPr>
          <a:xfrm flipH="1">
            <a:off x="1" y="0"/>
            <a:ext cx="12192000" cy="6858646"/>
          </a:xfrm>
          <a:custGeom>
            <a:avLst/>
            <a:gdLst/>
            <a:ahLst/>
            <a:cxnLst/>
            <a:rect l="0" t="0" r="0" b="0"/>
            <a:pathLst>
              <a:path w="10287001" h="6858646">
                <a:moveTo>
                  <a:pt x="0" y="0"/>
                </a:moveTo>
                <a:lnTo>
                  <a:pt x="10287000" y="0"/>
                </a:lnTo>
                <a:lnTo>
                  <a:pt x="10287000" y="6858645"/>
                </a:lnTo>
                <a:lnTo>
                  <a:pt x="0" y="6858645"/>
                </a:lnTo>
                <a:close/>
              </a:path>
            </a:pathLst>
          </a:custGeom>
          <a:gradFill flip="none" rotWithShape="1">
            <a:gsLst>
              <a:gs pos="5000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905968" y="2368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5" name="文本框 13"/>
          <p:cNvSpPr txBox="1">
            <a:spLocks noChangeArrowheads="1"/>
          </p:cNvSpPr>
          <p:nvPr/>
        </p:nvSpPr>
        <p:spPr bwMode="auto">
          <a:xfrm>
            <a:off x="1659982" y="2479675"/>
            <a:ext cx="30700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eaLnBrk="1" hangingPunct="1"/>
            <a:r>
              <a:rPr lang="en-US" altLang="zh-CN" sz="6600" dirty="0">
                <a:solidFill>
                  <a:srgbClr val="1C617E"/>
                </a:solidFill>
                <a:latin typeface="Helvetica-Roman-SemiB" pitchFamily="2" charset="0"/>
                <a:ea typeface="SimSun-ExtB" panose="02010609060101010101" pitchFamily="49" charset="-122"/>
                <a:cs typeface="Arial" panose="020B0604020202020204" pitchFamily="34" charset="0"/>
              </a:rPr>
              <a:t>PART02</a:t>
            </a:r>
            <a:endParaRPr lang="zh-CN" altLang="en-US" sz="6600" dirty="0">
              <a:solidFill>
                <a:srgbClr val="1C617E"/>
              </a:solidFill>
              <a:latin typeface="Helvetica-Roman-SemiB" pitchFamily="2" charset="0"/>
              <a:ea typeface="SimSun-ExtB" panose="02010609060101010101" pitchFamily="49" charset="-122"/>
              <a:cs typeface="Arial" panose="020B0604020202020204" pitchFamily="34" charset="0"/>
            </a:endParaRPr>
          </a:p>
        </p:txBody>
      </p:sp>
      <p:sp>
        <p:nvSpPr>
          <p:cNvPr id="6" name="任意多边形 5"/>
          <p:cNvSpPr/>
          <p:nvPr/>
        </p:nvSpPr>
        <p:spPr>
          <a:xfrm>
            <a:off x="1905968" y="4387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11" name="文本框 13"/>
          <p:cNvSpPr txBox="1">
            <a:spLocks noChangeArrowheads="1"/>
          </p:cNvSpPr>
          <p:nvPr/>
        </p:nvSpPr>
        <p:spPr bwMode="auto">
          <a:xfrm>
            <a:off x="1906487" y="3587671"/>
            <a:ext cx="26098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sz="3200" i="1" dirty="0">
                <a:solidFill>
                  <a:srgbClr val="1C617E"/>
                </a:solidFill>
                <a:latin typeface="Cambria" panose="02040503050406030204" pitchFamily="18" charset="0"/>
                <a:ea typeface="Cambria" panose="02040503050406030204" pitchFamily="18" charset="0"/>
                <a:cs typeface="Times New Roman Regular" panose="02020603050405020304" charset="0"/>
                <a:sym typeface="+mn-ea"/>
              </a:rPr>
              <a:t>CNN Principle</a:t>
            </a:r>
            <a:endParaRPr lang="zh-CN" altLang="en-US" sz="3200" i="1" dirty="0">
              <a:solidFill>
                <a:srgbClr val="1C617E"/>
              </a:solidFill>
              <a:latin typeface="Cambria" panose="02040503050406030204" pitchFamily="18" charset="0"/>
              <a:ea typeface="Cambria" panose="02040503050406030204" pitchFamily="18" charset="0"/>
              <a:cs typeface="Times New Roman Regular" panose="0202060305040502030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Effect transition="in" filter="fade">
                                      <p:cBhvr>
                                        <p:cTn id="17" dur="1000"/>
                                        <p:tgtEl>
                                          <p:spTgt spid="5"/>
                                        </p:tgtEl>
                                      </p:cBhvr>
                                    </p:animEffect>
                                  </p:childTnLst>
                                </p:cTn>
                              </p:par>
                              <p:par>
                                <p:cTn id="18" presetID="42" presetClass="entr" presetSubtype="0" fill="hold" grpId="0" nodeType="withEffect">
                                  <p:stCondLst>
                                    <p:cond delay="3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12"/>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120570" y="335503"/>
            <a:ext cx="3005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Classical CNN Model</a:t>
            </a:r>
            <a:endParaRPr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2642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 LeNet5 [ </a:t>
            </a:r>
            <a:r>
              <a:rPr lang="en-US" altLang="zh-CN" sz="1400" dirty="0" err="1">
                <a:solidFill>
                  <a:srgbClr val="4EC2E6"/>
                </a:solidFill>
                <a:latin typeface="微软雅黑" panose="020B0503020204020204" pitchFamily="34" charset="-122"/>
                <a:ea typeface="微软雅黑" panose="020B0503020204020204" pitchFamily="34" charset="-122"/>
              </a:rPr>
              <a:t>LeCun</a:t>
            </a:r>
            <a:r>
              <a:rPr lang="en-US" altLang="zh-CN" sz="1400" dirty="0">
                <a:solidFill>
                  <a:srgbClr val="4EC2E6"/>
                </a:solidFill>
                <a:latin typeface="微软雅黑" panose="020B0503020204020204" pitchFamily="34" charset="-122"/>
                <a:ea typeface="微软雅黑" panose="020B0503020204020204" pitchFamily="34" charset="-122"/>
              </a:rPr>
              <a:t> et.al., 1998 ]</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24364" y="3249147"/>
            <a:ext cx="9911186" cy="549061"/>
          </a:xfrm>
          <a:prstGeom prst="rect">
            <a:avLst/>
          </a:prstGeom>
        </p:spPr>
        <p:txBody>
          <a:bodyPr wrap="square">
            <a:spAutoFit/>
          </a:bodyPr>
          <a:lstStyle/>
          <a:p>
            <a:pP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Lorem ipsum dolor sit amet, consectetur adipisicing elit, sed do eiusmod tempor incididunt ut labore et dolore magna aliqua. Ut enim ad minim veniam, quis nostrud exercitation ullamcol aboris nisi ut aliquip ex commodo consequat. </a:t>
            </a:r>
            <a:endParaRPr lang="zh-CN" altLang="en-US" sz="12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976" y="1326836"/>
            <a:ext cx="9393637" cy="258996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921385" y="3920490"/>
            <a:ext cx="3716655" cy="460375"/>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a:t>
            </a:r>
            <a:r>
              <a:rPr lang="en-US" altLang="zh-CN" sz="2000" dirty="0">
                <a:solidFill>
                  <a:schemeClr val="tx1">
                    <a:lumMod val="75000"/>
                    <a:lumOff val="25000"/>
                  </a:schemeClr>
                </a:solidFill>
                <a:latin typeface="Times New Roman Regular" panose="02020603050405020304" charset="0"/>
                <a:ea typeface="Cambria Math" panose="02040503050406030204" pitchFamily="18" charset="0"/>
                <a:cs typeface="Times New Roman Regular" panose="02020603050405020304" charset="0"/>
              </a:rPr>
              <a:t>Input</a:t>
            </a:r>
            <a:r>
              <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a:t>
            </a:r>
            <a:r>
              <a:rPr lang="en-US" altLang="zh-CN"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32×32=1024</a:t>
            </a:r>
            <a:endPar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31" name="矩形 30"/>
          <p:cNvSpPr/>
          <p:nvPr/>
        </p:nvSpPr>
        <p:spPr>
          <a:xfrm>
            <a:off x="921679" y="4362476"/>
            <a:ext cx="6262641" cy="460375"/>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a:t>
            </a:r>
            <a:r>
              <a:rPr lang="en-US" altLang="zh-CN"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C1</a:t>
            </a:r>
            <a:r>
              <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a:t>
            </a:r>
            <a:r>
              <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sym typeface="+mn-ea"/>
              </a:rPr>
              <a:t>CONV</a:t>
            </a:r>
            <a:r>
              <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 ：</a:t>
            </a:r>
            <a:r>
              <a:rPr lang="en-US" altLang="zh-CN"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5×5</a:t>
            </a:r>
            <a:r>
              <a:rPr lang="en-US" altLang="zh-CN"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sym typeface="+mn-ea"/>
              </a:rPr>
              <a:t>×6</a:t>
            </a:r>
            <a:endPar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32" name="矩形 31"/>
          <p:cNvSpPr/>
          <p:nvPr/>
        </p:nvSpPr>
        <p:spPr>
          <a:xfrm>
            <a:off x="921111" y="4754781"/>
            <a:ext cx="6556580" cy="460375"/>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            </a:t>
            </a:r>
            <a:r>
              <a:rPr lang="en-US" altLang="zh-CN"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C128×28=784*6 features maps</a:t>
            </a:r>
            <a:endParaRPr lang="zh-CN" altLang="en-US" sz="20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33" name="矩形 32"/>
          <p:cNvSpPr/>
          <p:nvPr/>
        </p:nvSpPr>
        <p:spPr>
          <a:xfrm>
            <a:off x="1120517" y="5104374"/>
            <a:ext cx="8084374" cy="681355"/>
          </a:xfrm>
          <a:prstGeom prst="rect">
            <a:avLst/>
          </a:prstGeom>
        </p:spPr>
        <p:txBody>
          <a:bodyPr wrap="square">
            <a:spAutoFit/>
          </a:bodyPr>
          <a:lstStyle/>
          <a:p>
            <a:pPr>
              <a:lnSpc>
                <a:spcPct val="120000"/>
              </a:lnSpc>
            </a:pPr>
            <a:r>
              <a:rPr lang="en-US" altLang="zh-CN" sz="16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a:t>
            </a:r>
            <a:r>
              <a:rPr sz="16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The number of neurons in the C1 layer</a:t>
            </a:r>
            <a:r>
              <a:rPr lang="zh-CN" sz="16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a:t>
            </a:r>
            <a:r>
              <a:rPr lang="zh-CN" altLang="en-US" sz="16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  </a:t>
            </a:r>
            <a:r>
              <a:rPr lang="en-US" altLang="zh-CN" sz="1600" dirty="0">
                <a:solidFill>
                  <a:schemeClr val="tx1">
                    <a:lumMod val="75000"/>
                    <a:lumOff val="25000"/>
                  </a:schemeClr>
                </a:solidFill>
                <a:latin typeface="Times New Roman Regular" panose="02020603050405020304" charset="0"/>
                <a:ea typeface="微软雅黑" panose="020B0503020204020204" pitchFamily="34" charset="-122"/>
                <a:cs typeface="Times New Roman Regular" panose="02020603050405020304" charset="0"/>
              </a:rPr>
              <a:t>6×784=4704</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nSpc>
                <a:spcPct val="120000"/>
              </a:lnSpc>
            </a:pPr>
            <a:r>
              <a:rPr lang="en-US" altLang="zh-CN" sz="16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 </a:t>
            </a:r>
            <a:r>
              <a:rPr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The number of training parameters in the C1 layer</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5×5+1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×6=156</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4" name="矩形 33"/>
          <p:cNvSpPr/>
          <p:nvPr/>
        </p:nvSpPr>
        <p:spPr>
          <a:xfrm>
            <a:off x="921385" y="5659755"/>
            <a:ext cx="8646795" cy="1198880"/>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S2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Pool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r>
              <a:rPr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downsampling the 2×2 neighborhood points in each group of feature maps       of the C1 layer to 1 point (ie, the average of 4 numbers)</a:t>
            </a:r>
            <a:endParaRPr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7" name="矩形 36"/>
          <p:cNvSpPr/>
          <p:nvPr/>
        </p:nvSpPr>
        <p:spPr>
          <a:xfrm>
            <a:off x="804878" y="6618672"/>
            <a:ext cx="11009647" cy="1098314"/>
          </a:xfrm>
          <a:prstGeom prst="rect">
            <a:avLst/>
          </a:prstGeom>
        </p:spPr>
        <p:txBody>
          <a:bodyPr wrap="square">
            <a:spAutoFit/>
          </a:bodyPr>
          <a:lstStyle/>
          <a:p>
            <a:pPr>
              <a:lnSpc>
                <a:spcPct val="120000"/>
              </a:lnSpc>
            </a:pPr>
            <a:r>
              <a:rPr lang="en-US" altLang="zh-CN" sz="6000" dirty="0">
                <a:solidFill>
                  <a:schemeClr val="tx1">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a:t>……    </a:t>
            </a:r>
            <a:r>
              <a:rPr lang="zh-CN" altLang="en-US" sz="2000" dirty="0">
                <a:solidFill>
                  <a:srgbClr val="FF0000"/>
                </a:solidFill>
                <a:latin typeface="+mn-ea"/>
                <a:cs typeface="Open Sans" panose="020B0606030504020204" pitchFamily="34" charset="0"/>
              </a:rPr>
              <a:t>以此推理，再加上全连接神经网络等处理，有</a:t>
            </a:r>
            <a:r>
              <a:rPr lang="en-US" altLang="zh-CN" sz="2000" dirty="0">
                <a:solidFill>
                  <a:srgbClr val="FF0000"/>
                </a:solidFill>
                <a:latin typeface="+mn-ea"/>
                <a:cs typeface="Open Sans" panose="020B0606030504020204" pitchFamily="34" charset="0"/>
              </a:rPr>
              <a:t>60</a:t>
            </a:r>
            <a:r>
              <a:rPr lang="en-US" altLang="zh-CN" sz="2000" b="0" i="0" dirty="0">
                <a:solidFill>
                  <a:srgbClr val="FF0000"/>
                </a:solidFill>
                <a:effectLst/>
                <a:latin typeface="+mn-ea"/>
              </a:rPr>
              <a:t>840</a:t>
            </a:r>
            <a:r>
              <a:rPr lang="zh-CN" altLang="en-US" sz="2000" b="0" i="0" dirty="0">
                <a:solidFill>
                  <a:srgbClr val="FF0000"/>
                </a:solidFill>
                <a:effectLst/>
                <a:latin typeface="+mn-ea"/>
              </a:rPr>
              <a:t>个训练参数，</a:t>
            </a:r>
            <a:r>
              <a:rPr lang="en-US" altLang="zh-CN" sz="2000" b="0" i="0" dirty="0">
                <a:solidFill>
                  <a:srgbClr val="FF0000"/>
                </a:solidFill>
                <a:effectLst/>
                <a:latin typeface="+mn-ea"/>
              </a:rPr>
              <a:t>340,908</a:t>
            </a:r>
            <a:r>
              <a:rPr lang="zh-CN" altLang="en-US" sz="2000" b="0" i="0" dirty="0">
                <a:solidFill>
                  <a:srgbClr val="FF0000"/>
                </a:solidFill>
                <a:effectLst/>
                <a:latin typeface="+mn-ea"/>
              </a:rPr>
              <a:t>个连接</a:t>
            </a:r>
            <a:endParaRPr lang="zh-CN" altLang="en-US" sz="2000" dirty="0">
              <a:solidFill>
                <a:srgbClr val="FF0000"/>
              </a:solidFill>
              <a:latin typeface="+mn-ea"/>
              <a:cs typeface="Open Sans" panose="020B0606030504020204" pitchFamily="34" charset="0"/>
            </a:endParaRPr>
          </a:p>
        </p:txBody>
      </p:sp>
      <p:sp>
        <p:nvSpPr>
          <p:cNvPr id="9" name="文本框 8"/>
          <p:cNvSpPr txBox="1"/>
          <p:nvPr/>
        </p:nvSpPr>
        <p:spPr>
          <a:xfrm>
            <a:off x="6282690" y="504825"/>
            <a:ext cx="3945255" cy="506730"/>
          </a:xfrm>
          <a:prstGeom prst="rect">
            <a:avLst/>
          </a:prstGeom>
          <a:noFill/>
        </p:spPr>
        <p:txBody>
          <a:bodyPr wrap="square" rtlCol="0">
            <a:spAutoFit/>
          </a:bodyPr>
          <a:lstStyle/>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sym typeface="+mn-ea"/>
              </a:rPr>
              <a:t>INPUT</a:t>
            </a:r>
            <a:r>
              <a:rPr lang="en-US" altLang="zh-CN" b="1" dirty="0">
                <a:solidFill>
                  <a:srgbClr val="FF0000"/>
                </a:solidFill>
                <a:latin typeface="微软雅黑" panose="020B0503020204020204" pitchFamily="34" charset="-122"/>
                <a:ea typeface="微软雅黑" panose="020B0503020204020204" pitchFamily="34" charset="-122"/>
                <a:sym typeface="+mn-ea"/>
              </a:rPr>
              <a:t>  </a:t>
            </a:r>
            <a:r>
              <a:rPr lang="zh-CN" altLang="en-US" b="1" dirty="0">
                <a:solidFill>
                  <a:srgbClr val="FF0000"/>
                </a:solidFill>
                <a:latin typeface="微软雅黑" panose="020B0503020204020204" pitchFamily="34" charset="-122"/>
                <a:ea typeface="微软雅黑" panose="020B0503020204020204" pitchFamily="34" charset="-122"/>
                <a:sym typeface="+mn-ea"/>
              </a:rPr>
              <a:t>CONV   POOL   FC</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24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2900"/>
                            </p:stCondLst>
                            <p:childTnLst>
                              <p:par>
                                <p:cTn id="31" presetID="22" presetClass="entr" presetSubtype="8" fill="hold" grpId="0" nodeType="afterEffect">
                                  <p:stCondLst>
                                    <p:cond delay="0"/>
                                  </p:stCondLst>
                                  <p:iterate type="lt">
                                    <p:tmPct val="1649"/>
                                  </p:iterate>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30" grpId="0"/>
      <p:bldP spid="14" grpId="0"/>
      <p:bldP spid="31" grpId="0"/>
      <p:bldP spid="32" grpId="0"/>
      <p:bldP spid="33" grpId="0"/>
      <p:bldP spid="34"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08200" y="320263"/>
            <a:ext cx="5205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sym typeface="+mn-ea"/>
              </a:rPr>
              <a:t>Convolutional Neural Network</a:t>
            </a:r>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sym typeface="+mn-ea"/>
              </a:rPr>
              <a:t> (CNN)</a:t>
            </a:r>
            <a:endPar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9492980" y="1851890"/>
            <a:ext cx="720462" cy="719284"/>
            <a:chOff x="3175" y="0"/>
            <a:chExt cx="971551" cy="969963"/>
          </a:xfrm>
          <a:solidFill>
            <a:schemeClr val="bg1"/>
          </a:solidFill>
        </p:grpSpPr>
        <p:sp>
          <p:nvSpPr>
            <p:cNvPr id="39"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4558777" y="1710424"/>
            <a:ext cx="3047540" cy="4204273"/>
            <a:chOff x="8790000" y="1816241"/>
            <a:chExt cx="3047540" cy="4204273"/>
          </a:xfrm>
        </p:grpSpPr>
        <p:sp>
          <p:nvSpPr>
            <p:cNvPr id="10" name="Freeform 19"/>
            <p:cNvSpPr/>
            <p:nvPr/>
          </p:nvSpPr>
          <p:spPr bwMode="auto">
            <a:xfrm>
              <a:off x="8790028" y="4179439"/>
              <a:ext cx="3047484" cy="18410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1C61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1" name="Freeform 20"/>
            <p:cNvSpPr/>
            <p:nvPr/>
          </p:nvSpPr>
          <p:spPr bwMode="auto">
            <a:xfrm>
              <a:off x="8790038" y="3296129"/>
              <a:ext cx="3047495" cy="18410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4EC2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
            <p:cNvSpPr/>
            <p:nvPr/>
          </p:nvSpPr>
          <p:spPr bwMode="auto">
            <a:xfrm>
              <a:off x="8790038" y="2428529"/>
              <a:ext cx="3047502" cy="1841075"/>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2"/>
            <p:cNvSpPr/>
            <p:nvPr/>
          </p:nvSpPr>
          <p:spPr bwMode="auto">
            <a:xfrm>
              <a:off x="8790000" y="1816241"/>
              <a:ext cx="3047512" cy="1505124"/>
            </a:xfrm>
            <a:custGeom>
              <a:avLst/>
              <a:gdLst>
                <a:gd name="T0" fmla="*/ 17 w 18"/>
                <a:gd name="T1" fmla="*/ 0 h 17"/>
                <a:gd name="T2" fmla="*/ 18 w 18"/>
                <a:gd name="T3" fmla="*/ 1 h 17"/>
                <a:gd name="T4" fmla="*/ 18 w 18"/>
                <a:gd name="T5" fmla="*/ 11 h 17"/>
                <a:gd name="T6" fmla="*/ 17 w 18"/>
                <a:gd name="T7" fmla="*/ 13 h 17"/>
                <a:gd name="T8" fmla="*/ 10 w 18"/>
                <a:gd name="T9" fmla="*/ 17 h 17"/>
                <a:gd name="T10" fmla="*/ 8 w 18"/>
                <a:gd name="T11" fmla="*/ 17 h 17"/>
                <a:gd name="T12" fmla="*/ 1 w 18"/>
                <a:gd name="T13" fmla="*/ 13 h 17"/>
                <a:gd name="T14" fmla="*/ 0 w 18"/>
                <a:gd name="T15" fmla="*/ 11 h 17"/>
                <a:gd name="T16" fmla="*/ 0 w 18"/>
                <a:gd name="T17" fmla="*/ 1 h 17"/>
                <a:gd name="T18" fmla="*/ 1 w 18"/>
                <a:gd name="T19" fmla="*/ 0 h 17"/>
                <a:gd name="T20" fmla="*/ 17 w 1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9191205" y="2630739"/>
              <a:ext cx="1342103" cy="460375"/>
            </a:xfrm>
            <a:prstGeom prst="rect">
              <a:avLst/>
            </a:prstGeom>
            <a:noFill/>
          </p:spPr>
          <p:txBody>
            <a:bodyPr wrap="square" rtlCol="0">
              <a:sp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9" name="文本框 48"/>
          <p:cNvSpPr txBox="1"/>
          <p:nvPr/>
        </p:nvSpPr>
        <p:spPr>
          <a:xfrm>
            <a:off x="5265383" y="2221773"/>
            <a:ext cx="163061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Input layer</a:t>
            </a:r>
            <a:endParaRPr lang="zh-CN" altLang="en-US"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51" name="文本框 50"/>
          <p:cNvSpPr txBox="1"/>
          <p:nvPr/>
        </p:nvSpPr>
        <p:spPr>
          <a:xfrm>
            <a:off x="4778347" y="3278057"/>
            <a:ext cx="304747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Convolutional layer</a:t>
            </a:r>
            <a:endParaRPr lang="en-US" altLang="zh-CN" sz="2400" dirty="0">
              <a:solidFill>
                <a:schemeClr val="bg1"/>
              </a:solidFill>
              <a:latin typeface="Times New Roman Regular" panose="02020603050405020304" charset="0"/>
              <a:cs typeface="Times New Roman Regular" panose="02020603050405020304" charset="0"/>
            </a:endParaRPr>
          </a:p>
        </p:txBody>
      </p:sp>
      <p:sp>
        <p:nvSpPr>
          <p:cNvPr id="54" name="文本框 53"/>
          <p:cNvSpPr txBox="1"/>
          <p:nvPr/>
        </p:nvSpPr>
        <p:spPr>
          <a:xfrm>
            <a:off x="5018655" y="4207556"/>
            <a:ext cx="2272619"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Pooling layer</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文本框 54"/>
          <p:cNvSpPr txBox="1"/>
          <p:nvPr/>
        </p:nvSpPr>
        <p:spPr>
          <a:xfrm>
            <a:off x="4631796" y="5050760"/>
            <a:ext cx="319402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Fully-Connected layer</a:t>
            </a:r>
            <a:endParaRPr lang="zh-CN" altLang="en-US"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3150"/>
                            </p:stCondLst>
                            <p:childTnLst>
                              <p:par>
                                <p:cTn id="27" presetID="5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1"/>
            <a:ext cx="12192002" cy="6858323"/>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166925" y="320263"/>
            <a:ext cx="4254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Convolutional Neural Network</a:t>
            </a:r>
            <a:endPar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281839" y="1"/>
            <a:ext cx="1048629" cy="3813158"/>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6447526" y="2749547"/>
            <a:ext cx="1066978" cy="4114802"/>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9" name="组合 8"/>
          <p:cNvGrpSpPr/>
          <p:nvPr/>
        </p:nvGrpSpPr>
        <p:grpSpPr>
          <a:xfrm>
            <a:off x="5108207" y="-5339"/>
            <a:ext cx="6670951" cy="6868997"/>
            <a:chOff x="5108207" y="-5339"/>
            <a:chExt cx="6670951" cy="6868997"/>
          </a:xfrm>
        </p:grpSpPr>
        <p:sp>
          <p:nvSpPr>
            <p:cNvPr id="13" name="矩形 12"/>
            <p:cNvSpPr/>
            <p:nvPr/>
          </p:nvSpPr>
          <p:spPr>
            <a:xfrm>
              <a:off x="7929154" y="1374781"/>
              <a:ext cx="1023937" cy="3829525"/>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L 形 13"/>
            <p:cNvSpPr/>
            <p:nvPr/>
          </p:nvSpPr>
          <p:spPr>
            <a:xfrm rot="5400000">
              <a:off x="5691565" y="3602132"/>
              <a:ext cx="2678168" cy="3844883"/>
            </a:xfrm>
            <a:prstGeom prst="corner">
              <a:avLst>
                <a:gd name="adj1" fmla="val 38909"/>
                <a:gd name="adj2" fmla="val 38431"/>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0753758" y="-5339"/>
              <a:ext cx="1025400" cy="2424536"/>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a:xfrm>
              <a:off x="7929154" y="1374781"/>
              <a:ext cx="3835014" cy="1044416"/>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矩形 16"/>
          <p:cNvSpPr/>
          <p:nvPr/>
        </p:nvSpPr>
        <p:spPr>
          <a:xfrm>
            <a:off x="6448698" y="2738061"/>
            <a:ext cx="3881770" cy="1064303"/>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Freeform 163"/>
          <p:cNvSpPr>
            <a:spLocks noEditPoints="1"/>
          </p:cNvSpPr>
          <p:nvPr/>
        </p:nvSpPr>
        <p:spPr bwMode="auto">
          <a:xfrm>
            <a:off x="6770851" y="3033053"/>
            <a:ext cx="735013" cy="523875"/>
          </a:xfrm>
          <a:custGeom>
            <a:avLst/>
            <a:gdLst>
              <a:gd name="T0" fmla="*/ 112 w 284"/>
              <a:gd name="T1" fmla="*/ 0 h 201"/>
              <a:gd name="T2" fmla="*/ 35 w 284"/>
              <a:gd name="T3" fmla="*/ 77 h 201"/>
              <a:gd name="T4" fmla="*/ 35 w 284"/>
              <a:gd name="T5" fmla="*/ 78 h 201"/>
              <a:gd name="T6" fmla="*/ 0 w 284"/>
              <a:gd name="T7" fmla="*/ 136 h 201"/>
              <a:gd name="T8" fmla="*/ 65 w 284"/>
              <a:gd name="T9" fmla="*/ 201 h 201"/>
              <a:gd name="T10" fmla="*/ 65 w 284"/>
              <a:gd name="T11" fmla="*/ 201 h 201"/>
              <a:gd name="T12" fmla="*/ 222 w 284"/>
              <a:gd name="T13" fmla="*/ 201 h 201"/>
              <a:gd name="T14" fmla="*/ 225 w 284"/>
              <a:gd name="T15" fmla="*/ 201 h 201"/>
              <a:gd name="T16" fmla="*/ 284 w 284"/>
              <a:gd name="T17" fmla="*/ 142 h 201"/>
              <a:gd name="T18" fmla="*/ 247 w 284"/>
              <a:gd name="T19" fmla="*/ 86 h 201"/>
              <a:gd name="T20" fmla="*/ 248 w 284"/>
              <a:gd name="T21" fmla="*/ 77 h 201"/>
              <a:gd name="T22" fmla="*/ 207 w 284"/>
              <a:gd name="T23" fmla="*/ 35 h 201"/>
              <a:gd name="T24" fmla="*/ 182 w 284"/>
              <a:gd name="T25" fmla="*/ 43 h 201"/>
              <a:gd name="T26" fmla="*/ 112 w 284"/>
              <a:gd name="T27" fmla="*/ 0 h 201"/>
              <a:gd name="T28" fmla="*/ 142 w 284"/>
              <a:gd name="T29" fmla="*/ 59 h 201"/>
              <a:gd name="T30" fmla="*/ 183 w 284"/>
              <a:gd name="T31" fmla="*/ 75 h 201"/>
              <a:gd name="T32" fmla="*/ 201 w 284"/>
              <a:gd name="T33" fmla="*/ 59 h 201"/>
              <a:gd name="T34" fmla="*/ 201 w 284"/>
              <a:gd name="T35" fmla="*/ 106 h 201"/>
              <a:gd name="T36" fmla="*/ 200 w 284"/>
              <a:gd name="T37" fmla="*/ 106 h 201"/>
              <a:gd name="T38" fmla="*/ 181 w 284"/>
              <a:gd name="T39" fmla="*/ 106 h 201"/>
              <a:gd name="T40" fmla="*/ 153 w 284"/>
              <a:gd name="T41" fmla="*/ 106 h 201"/>
              <a:gd name="T42" fmla="*/ 171 w 284"/>
              <a:gd name="T43" fmla="*/ 89 h 201"/>
              <a:gd name="T44" fmla="*/ 142 w 284"/>
              <a:gd name="T45" fmla="*/ 77 h 201"/>
              <a:gd name="T46" fmla="*/ 103 w 284"/>
              <a:gd name="T47" fmla="*/ 106 h 201"/>
              <a:gd name="T48" fmla="*/ 84 w 284"/>
              <a:gd name="T49" fmla="*/ 106 h 201"/>
              <a:gd name="T50" fmla="*/ 142 w 284"/>
              <a:gd name="T51" fmla="*/ 59 h 201"/>
              <a:gd name="T52" fmla="*/ 82 w 284"/>
              <a:gd name="T53" fmla="*/ 130 h 201"/>
              <a:gd name="T54" fmla="*/ 84 w 284"/>
              <a:gd name="T55" fmla="*/ 130 h 201"/>
              <a:gd name="T56" fmla="*/ 102 w 284"/>
              <a:gd name="T57" fmla="*/ 130 h 201"/>
              <a:gd name="T58" fmla="*/ 130 w 284"/>
              <a:gd name="T59" fmla="*/ 130 h 201"/>
              <a:gd name="T60" fmla="*/ 113 w 284"/>
              <a:gd name="T61" fmla="*/ 146 h 201"/>
              <a:gd name="T62" fmla="*/ 141 w 284"/>
              <a:gd name="T63" fmla="*/ 158 h 201"/>
              <a:gd name="T64" fmla="*/ 180 w 284"/>
              <a:gd name="T65" fmla="*/ 130 h 201"/>
              <a:gd name="T66" fmla="*/ 200 w 284"/>
              <a:gd name="T67" fmla="*/ 130 h 201"/>
              <a:gd name="T68" fmla="*/ 142 w 284"/>
              <a:gd name="T69" fmla="*/ 177 h 201"/>
              <a:gd name="T70" fmla="*/ 100 w 284"/>
              <a:gd name="T71" fmla="*/ 160 h 201"/>
              <a:gd name="T72" fmla="*/ 82 w 284"/>
              <a:gd name="T73" fmla="*/ 177 h 201"/>
              <a:gd name="T74" fmla="*/ 82 w 284"/>
              <a:gd name="T75" fmla="*/ 13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201">
                <a:moveTo>
                  <a:pt x="112" y="0"/>
                </a:moveTo>
                <a:cubicBezTo>
                  <a:pt x="70" y="0"/>
                  <a:pt x="35" y="34"/>
                  <a:pt x="35" y="77"/>
                </a:cubicBezTo>
                <a:cubicBezTo>
                  <a:pt x="35" y="77"/>
                  <a:pt x="35" y="77"/>
                  <a:pt x="35" y="78"/>
                </a:cubicBezTo>
                <a:cubicBezTo>
                  <a:pt x="14" y="88"/>
                  <a:pt x="0" y="110"/>
                  <a:pt x="0" y="136"/>
                </a:cubicBezTo>
                <a:cubicBezTo>
                  <a:pt x="0" y="171"/>
                  <a:pt x="29" y="201"/>
                  <a:pt x="65" y="201"/>
                </a:cubicBezTo>
                <a:cubicBezTo>
                  <a:pt x="65" y="201"/>
                  <a:pt x="65" y="201"/>
                  <a:pt x="65" y="201"/>
                </a:cubicBezTo>
                <a:cubicBezTo>
                  <a:pt x="222" y="201"/>
                  <a:pt x="222" y="201"/>
                  <a:pt x="222" y="201"/>
                </a:cubicBezTo>
                <a:cubicBezTo>
                  <a:pt x="225" y="201"/>
                  <a:pt x="225" y="201"/>
                  <a:pt x="225" y="201"/>
                </a:cubicBezTo>
                <a:cubicBezTo>
                  <a:pt x="257" y="201"/>
                  <a:pt x="284" y="174"/>
                  <a:pt x="284" y="142"/>
                </a:cubicBezTo>
                <a:cubicBezTo>
                  <a:pt x="284" y="117"/>
                  <a:pt x="268" y="95"/>
                  <a:pt x="247" y="86"/>
                </a:cubicBezTo>
                <a:cubicBezTo>
                  <a:pt x="248" y="84"/>
                  <a:pt x="248" y="80"/>
                  <a:pt x="248" y="77"/>
                </a:cubicBezTo>
                <a:cubicBezTo>
                  <a:pt x="248" y="53"/>
                  <a:pt x="230" y="35"/>
                  <a:pt x="207" y="35"/>
                </a:cubicBezTo>
                <a:cubicBezTo>
                  <a:pt x="197" y="35"/>
                  <a:pt x="189" y="37"/>
                  <a:pt x="182" y="43"/>
                </a:cubicBezTo>
                <a:cubicBezTo>
                  <a:pt x="169" y="17"/>
                  <a:pt x="143" y="0"/>
                  <a:pt x="112" y="0"/>
                </a:cubicBezTo>
                <a:close/>
                <a:moveTo>
                  <a:pt x="142" y="59"/>
                </a:moveTo>
                <a:cubicBezTo>
                  <a:pt x="158" y="59"/>
                  <a:pt x="173" y="65"/>
                  <a:pt x="183" y="75"/>
                </a:cubicBezTo>
                <a:cubicBezTo>
                  <a:pt x="201" y="59"/>
                  <a:pt x="201" y="59"/>
                  <a:pt x="201" y="59"/>
                </a:cubicBezTo>
                <a:cubicBezTo>
                  <a:pt x="201" y="106"/>
                  <a:pt x="201" y="106"/>
                  <a:pt x="201" y="106"/>
                </a:cubicBezTo>
                <a:cubicBezTo>
                  <a:pt x="200" y="106"/>
                  <a:pt x="200" y="106"/>
                  <a:pt x="200" y="106"/>
                </a:cubicBezTo>
                <a:cubicBezTo>
                  <a:pt x="181" y="106"/>
                  <a:pt x="181" y="106"/>
                  <a:pt x="181" y="106"/>
                </a:cubicBezTo>
                <a:cubicBezTo>
                  <a:pt x="153" y="106"/>
                  <a:pt x="153" y="106"/>
                  <a:pt x="153" y="106"/>
                </a:cubicBezTo>
                <a:cubicBezTo>
                  <a:pt x="171" y="89"/>
                  <a:pt x="171" y="89"/>
                  <a:pt x="171" y="89"/>
                </a:cubicBezTo>
                <a:cubicBezTo>
                  <a:pt x="163" y="81"/>
                  <a:pt x="153" y="77"/>
                  <a:pt x="142" y="77"/>
                </a:cubicBezTo>
                <a:cubicBezTo>
                  <a:pt x="124" y="77"/>
                  <a:pt x="108" y="90"/>
                  <a:pt x="103" y="106"/>
                </a:cubicBezTo>
                <a:cubicBezTo>
                  <a:pt x="84" y="106"/>
                  <a:pt x="84" y="106"/>
                  <a:pt x="84" y="106"/>
                </a:cubicBezTo>
                <a:cubicBezTo>
                  <a:pt x="89" y="79"/>
                  <a:pt x="113" y="59"/>
                  <a:pt x="142" y="59"/>
                </a:cubicBezTo>
                <a:close/>
                <a:moveTo>
                  <a:pt x="82" y="130"/>
                </a:moveTo>
                <a:cubicBezTo>
                  <a:pt x="84" y="130"/>
                  <a:pt x="84" y="130"/>
                  <a:pt x="84" y="130"/>
                </a:cubicBezTo>
                <a:cubicBezTo>
                  <a:pt x="102" y="130"/>
                  <a:pt x="102" y="130"/>
                  <a:pt x="102" y="130"/>
                </a:cubicBezTo>
                <a:cubicBezTo>
                  <a:pt x="130" y="130"/>
                  <a:pt x="130" y="130"/>
                  <a:pt x="130" y="130"/>
                </a:cubicBezTo>
                <a:cubicBezTo>
                  <a:pt x="113" y="146"/>
                  <a:pt x="113" y="146"/>
                  <a:pt x="113" y="146"/>
                </a:cubicBezTo>
                <a:cubicBezTo>
                  <a:pt x="120" y="153"/>
                  <a:pt x="130" y="158"/>
                  <a:pt x="141" y="158"/>
                </a:cubicBezTo>
                <a:cubicBezTo>
                  <a:pt x="160" y="158"/>
                  <a:pt x="175" y="147"/>
                  <a:pt x="180" y="130"/>
                </a:cubicBezTo>
                <a:cubicBezTo>
                  <a:pt x="200" y="130"/>
                  <a:pt x="200" y="130"/>
                  <a:pt x="200" y="130"/>
                </a:cubicBezTo>
                <a:cubicBezTo>
                  <a:pt x="194" y="156"/>
                  <a:pt x="170" y="177"/>
                  <a:pt x="142" y="177"/>
                </a:cubicBezTo>
                <a:cubicBezTo>
                  <a:pt x="125" y="177"/>
                  <a:pt x="111" y="170"/>
                  <a:pt x="100" y="160"/>
                </a:cubicBezTo>
                <a:cubicBezTo>
                  <a:pt x="82" y="177"/>
                  <a:pt x="82" y="177"/>
                  <a:pt x="82" y="177"/>
                </a:cubicBezTo>
                <a:cubicBezTo>
                  <a:pt x="82" y="130"/>
                  <a:pt x="82" y="130"/>
                  <a:pt x="82" y="13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67"/>
          <p:cNvSpPr/>
          <p:nvPr/>
        </p:nvSpPr>
        <p:spPr bwMode="auto">
          <a:xfrm>
            <a:off x="5435553" y="4351457"/>
            <a:ext cx="685800" cy="674688"/>
          </a:xfrm>
          <a:custGeom>
            <a:avLst/>
            <a:gdLst>
              <a:gd name="T0" fmla="*/ 95 w 279"/>
              <a:gd name="T1" fmla="*/ 3 h 274"/>
              <a:gd name="T2" fmla="*/ 65 w 279"/>
              <a:gd name="T3" fmla="*/ 46 h 274"/>
              <a:gd name="T4" fmla="*/ 70 w 279"/>
              <a:gd name="T5" fmla="*/ 88 h 274"/>
              <a:gd name="T6" fmla="*/ 12 w 279"/>
              <a:gd name="T7" fmla="*/ 99 h 274"/>
              <a:gd name="T8" fmla="*/ 5 w 279"/>
              <a:gd name="T9" fmla="*/ 152 h 274"/>
              <a:gd name="T10" fmla="*/ 6 w 279"/>
              <a:gd name="T11" fmla="*/ 251 h 274"/>
              <a:gd name="T12" fmla="*/ 43 w 279"/>
              <a:gd name="T13" fmla="*/ 270 h 274"/>
              <a:gd name="T14" fmla="*/ 77 w 279"/>
              <a:gd name="T15" fmla="*/ 258 h 274"/>
              <a:gd name="T16" fmla="*/ 62 w 279"/>
              <a:gd name="T17" fmla="*/ 219 h 274"/>
              <a:gd name="T18" fmla="*/ 95 w 279"/>
              <a:gd name="T19" fmla="*/ 179 h 274"/>
              <a:gd name="T20" fmla="*/ 127 w 279"/>
              <a:gd name="T21" fmla="*/ 219 h 274"/>
              <a:gd name="T22" fmla="*/ 112 w 279"/>
              <a:gd name="T23" fmla="*/ 260 h 274"/>
              <a:gd name="T24" fmla="*/ 162 w 279"/>
              <a:gd name="T25" fmla="*/ 269 h 274"/>
              <a:gd name="T26" fmla="*/ 182 w 279"/>
              <a:gd name="T27" fmla="*/ 229 h 274"/>
              <a:gd name="T28" fmla="*/ 201 w 279"/>
              <a:gd name="T29" fmla="*/ 195 h 274"/>
              <a:gd name="T30" fmla="*/ 245 w 279"/>
              <a:gd name="T31" fmla="*/ 214 h 274"/>
              <a:gd name="T32" fmla="*/ 269 w 279"/>
              <a:gd name="T33" fmla="*/ 165 h 274"/>
              <a:gd name="T34" fmla="*/ 230 w 279"/>
              <a:gd name="T35" fmla="*/ 149 h 274"/>
              <a:gd name="T36" fmla="*/ 189 w 279"/>
              <a:gd name="T37" fmla="*/ 159 h 274"/>
              <a:gd name="T38" fmla="*/ 176 w 279"/>
              <a:gd name="T39" fmla="*/ 98 h 274"/>
              <a:gd name="T40" fmla="*/ 116 w 279"/>
              <a:gd name="T41" fmla="*/ 85 h 274"/>
              <a:gd name="T42" fmla="*/ 121 w 279"/>
              <a:gd name="T43" fmla="*/ 50 h 274"/>
              <a:gd name="T44" fmla="*/ 108 w 279"/>
              <a:gd name="T45" fmla="*/ 4 h 274"/>
              <a:gd name="T46" fmla="*/ 95 w 279"/>
              <a:gd name="T47"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9" h="274">
                <a:moveTo>
                  <a:pt x="95" y="3"/>
                </a:moveTo>
                <a:cubicBezTo>
                  <a:pt x="73" y="0"/>
                  <a:pt x="53" y="27"/>
                  <a:pt x="65" y="46"/>
                </a:cubicBezTo>
                <a:cubicBezTo>
                  <a:pt x="78" y="55"/>
                  <a:pt x="87" y="78"/>
                  <a:pt x="70" y="88"/>
                </a:cubicBezTo>
                <a:cubicBezTo>
                  <a:pt x="53" y="98"/>
                  <a:pt x="28" y="83"/>
                  <a:pt x="12" y="99"/>
                </a:cubicBezTo>
                <a:cubicBezTo>
                  <a:pt x="0" y="113"/>
                  <a:pt x="7" y="134"/>
                  <a:pt x="5" y="152"/>
                </a:cubicBezTo>
                <a:cubicBezTo>
                  <a:pt x="5" y="185"/>
                  <a:pt x="4" y="218"/>
                  <a:pt x="6" y="251"/>
                </a:cubicBezTo>
                <a:cubicBezTo>
                  <a:pt x="10" y="267"/>
                  <a:pt x="28" y="270"/>
                  <a:pt x="43" y="270"/>
                </a:cubicBezTo>
                <a:cubicBezTo>
                  <a:pt x="55" y="271"/>
                  <a:pt x="69" y="270"/>
                  <a:pt x="77" y="258"/>
                </a:cubicBezTo>
                <a:cubicBezTo>
                  <a:pt x="86" y="242"/>
                  <a:pt x="65" y="232"/>
                  <a:pt x="62" y="219"/>
                </a:cubicBezTo>
                <a:cubicBezTo>
                  <a:pt x="55" y="199"/>
                  <a:pt x="75" y="178"/>
                  <a:pt x="95" y="179"/>
                </a:cubicBezTo>
                <a:cubicBezTo>
                  <a:pt x="114" y="179"/>
                  <a:pt x="133" y="200"/>
                  <a:pt x="127" y="219"/>
                </a:cubicBezTo>
                <a:cubicBezTo>
                  <a:pt x="120" y="232"/>
                  <a:pt x="101" y="244"/>
                  <a:pt x="112" y="260"/>
                </a:cubicBezTo>
                <a:cubicBezTo>
                  <a:pt x="125" y="274"/>
                  <a:pt x="146" y="270"/>
                  <a:pt x="162" y="269"/>
                </a:cubicBezTo>
                <a:cubicBezTo>
                  <a:pt x="180" y="265"/>
                  <a:pt x="187" y="246"/>
                  <a:pt x="182" y="229"/>
                </a:cubicBezTo>
                <a:cubicBezTo>
                  <a:pt x="181" y="216"/>
                  <a:pt x="185" y="197"/>
                  <a:pt x="201" y="195"/>
                </a:cubicBezTo>
                <a:cubicBezTo>
                  <a:pt x="218" y="193"/>
                  <a:pt x="226" y="218"/>
                  <a:pt x="245" y="214"/>
                </a:cubicBezTo>
                <a:cubicBezTo>
                  <a:pt x="266" y="211"/>
                  <a:pt x="279" y="185"/>
                  <a:pt x="269" y="165"/>
                </a:cubicBezTo>
                <a:cubicBezTo>
                  <a:pt x="263" y="152"/>
                  <a:pt x="244" y="140"/>
                  <a:pt x="230" y="149"/>
                </a:cubicBezTo>
                <a:cubicBezTo>
                  <a:pt x="219" y="159"/>
                  <a:pt x="202" y="174"/>
                  <a:pt x="189" y="159"/>
                </a:cubicBezTo>
                <a:cubicBezTo>
                  <a:pt x="174" y="141"/>
                  <a:pt x="192" y="116"/>
                  <a:pt x="176" y="98"/>
                </a:cubicBezTo>
                <a:cubicBezTo>
                  <a:pt x="159" y="82"/>
                  <a:pt x="133" y="99"/>
                  <a:pt x="116" y="85"/>
                </a:cubicBezTo>
                <a:cubicBezTo>
                  <a:pt x="103" y="75"/>
                  <a:pt x="112" y="59"/>
                  <a:pt x="121" y="50"/>
                </a:cubicBezTo>
                <a:cubicBezTo>
                  <a:pt x="136" y="36"/>
                  <a:pt x="126" y="10"/>
                  <a:pt x="108" y="4"/>
                </a:cubicBezTo>
                <a:cubicBezTo>
                  <a:pt x="104" y="3"/>
                  <a:pt x="99" y="3"/>
                  <a:pt x="95"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5"/>
          <p:cNvSpPr>
            <a:spLocks noEditPoints="1"/>
          </p:cNvSpPr>
          <p:nvPr/>
        </p:nvSpPr>
        <p:spPr bwMode="auto">
          <a:xfrm>
            <a:off x="8240936" y="1608763"/>
            <a:ext cx="646113" cy="646113"/>
          </a:xfrm>
          <a:custGeom>
            <a:avLst/>
            <a:gdLst>
              <a:gd name="T0" fmla="*/ 393 w 1905"/>
              <a:gd name="T1" fmla="*/ 1 h 1906"/>
              <a:gd name="T2" fmla="*/ 355 w 1905"/>
              <a:gd name="T3" fmla="*/ 9 h 1906"/>
              <a:gd name="T4" fmla="*/ 693 w 1905"/>
              <a:gd name="T5" fmla="*/ 348 h 1906"/>
              <a:gd name="T6" fmla="*/ 606 w 1905"/>
              <a:gd name="T7" fmla="*/ 607 h 1906"/>
              <a:gd name="T8" fmla="*/ 347 w 1905"/>
              <a:gd name="T9" fmla="*/ 694 h 1906"/>
              <a:gd name="T10" fmla="*/ 8 w 1905"/>
              <a:gd name="T11" fmla="*/ 356 h 1906"/>
              <a:gd name="T12" fmla="*/ 0 w 1905"/>
              <a:gd name="T13" fmla="*/ 434 h 1906"/>
              <a:gd name="T14" fmla="*/ 0 w 1905"/>
              <a:gd name="T15" fmla="*/ 450 h 1906"/>
              <a:gd name="T16" fmla="*/ 0 w 1905"/>
              <a:gd name="T17" fmla="*/ 477 h 1906"/>
              <a:gd name="T18" fmla="*/ 477 w 1905"/>
              <a:gd name="T19" fmla="*/ 954 h 1906"/>
              <a:gd name="T20" fmla="*/ 590 w 1905"/>
              <a:gd name="T21" fmla="*/ 937 h 1906"/>
              <a:gd name="T22" fmla="*/ 671 w 1905"/>
              <a:gd name="T23" fmla="*/ 1016 h 1906"/>
              <a:gd name="T24" fmla="*/ 606 w 1905"/>
              <a:gd name="T25" fmla="*/ 1127 h 1906"/>
              <a:gd name="T26" fmla="*/ 347 w 1905"/>
              <a:gd name="T27" fmla="*/ 1213 h 1906"/>
              <a:gd name="T28" fmla="*/ 44 w 1905"/>
              <a:gd name="T29" fmla="*/ 1516 h 1906"/>
              <a:gd name="T30" fmla="*/ 0 w 1905"/>
              <a:gd name="T31" fmla="*/ 1560 h 1906"/>
              <a:gd name="T32" fmla="*/ 347 w 1905"/>
              <a:gd name="T33" fmla="*/ 1906 h 1906"/>
              <a:gd name="T34" fmla="*/ 693 w 1905"/>
              <a:gd name="T35" fmla="*/ 1560 h 1906"/>
              <a:gd name="T36" fmla="*/ 688 w 1905"/>
              <a:gd name="T37" fmla="*/ 1527 h 1906"/>
              <a:gd name="T38" fmla="*/ 693 w 1905"/>
              <a:gd name="T39" fmla="*/ 1465 h 1906"/>
              <a:gd name="T40" fmla="*/ 717 w 1905"/>
              <a:gd name="T41" fmla="*/ 1397 h 1906"/>
              <a:gd name="T42" fmla="*/ 755 w 1905"/>
              <a:gd name="T43" fmla="*/ 1327 h 1906"/>
              <a:gd name="T44" fmla="*/ 761 w 1905"/>
              <a:gd name="T45" fmla="*/ 1322 h 1906"/>
              <a:gd name="T46" fmla="*/ 780 w 1905"/>
              <a:gd name="T47" fmla="*/ 1300 h 1906"/>
              <a:gd name="T48" fmla="*/ 831 w 1905"/>
              <a:gd name="T49" fmla="*/ 1259 h 1906"/>
              <a:gd name="T50" fmla="*/ 885 w 1905"/>
              <a:gd name="T51" fmla="*/ 1230 h 1906"/>
              <a:gd name="T52" fmla="*/ 955 w 1905"/>
              <a:gd name="T53" fmla="*/ 1300 h 1906"/>
              <a:gd name="T54" fmla="*/ 1126 w 1905"/>
              <a:gd name="T55" fmla="*/ 1473 h 1906"/>
              <a:gd name="T56" fmla="*/ 1386 w 1905"/>
              <a:gd name="T57" fmla="*/ 1733 h 1906"/>
              <a:gd name="T58" fmla="*/ 1559 w 1905"/>
              <a:gd name="T59" fmla="*/ 1803 h 1906"/>
              <a:gd name="T60" fmla="*/ 1800 w 1905"/>
              <a:gd name="T61" fmla="*/ 1560 h 1906"/>
              <a:gd name="T62" fmla="*/ 1732 w 1905"/>
              <a:gd name="T63" fmla="*/ 1387 h 1906"/>
              <a:gd name="T64" fmla="*/ 1729 w 1905"/>
              <a:gd name="T65" fmla="*/ 1378 h 1906"/>
              <a:gd name="T66" fmla="*/ 1472 w 1905"/>
              <a:gd name="T67" fmla="*/ 1127 h 1906"/>
              <a:gd name="T68" fmla="*/ 1172 w 1905"/>
              <a:gd name="T69" fmla="*/ 821 h 1906"/>
              <a:gd name="T70" fmla="*/ 1732 w 1905"/>
              <a:gd name="T71" fmla="*/ 261 h 1906"/>
              <a:gd name="T72" fmla="*/ 1775 w 1905"/>
              <a:gd name="T73" fmla="*/ 304 h 1906"/>
              <a:gd name="T74" fmla="*/ 1905 w 1905"/>
              <a:gd name="T75" fmla="*/ 88 h 1906"/>
              <a:gd name="T76" fmla="*/ 1819 w 1905"/>
              <a:gd name="T77" fmla="*/ 1 h 1906"/>
              <a:gd name="T78" fmla="*/ 1602 w 1905"/>
              <a:gd name="T79" fmla="*/ 131 h 1906"/>
              <a:gd name="T80" fmla="*/ 1645 w 1905"/>
              <a:gd name="T81" fmla="*/ 174 h 1906"/>
              <a:gd name="T82" fmla="*/ 1085 w 1905"/>
              <a:gd name="T83" fmla="*/ 735 h 1906"/>
              <a:gd name="T84" fmla="*/ 936 w 1905"/>
              <a:gd name="T85" fmla="*/ 591 h 1906"/>
              <a:gd name="T86" fmla="*/ 953 w 1905"/>
              <a:gd name="T87" fmla="*/ 477 h 1906"/>
              <a:gd name="T88" fmla="*/ 477 w 1905"/>
              <a:gd name="T89" fmla="*/ 1 h 1906"/>
              <a:gd name="T90" fmla="*/ 455 w 1905"/>
              <a:gd name="T91" fmla="*/ 1 h 1906"/>
              <a:gd name="T92" fmla="*/ 433 w 1905"/>
              <a:gd name="T93" fmla="*/ 1 h 1906"/>
              <a:gd name="T94" fmla="*/ 393 w 1905"/>
              <a:gd name="T95" fmla="*/ 1 h 1906"/>
              <a:gd name="T96" fmla="*/ 1559 w 1905"/>
              <a:gd name="T97" fmla="*/ 1430 h 1906"/>
              <a:gd name="T98" fmla="*/ 1689 w 1905"/>
              <a:gd name="T99" fmla="*/ 1560 h 1906"/>
              <a:gd name="T100" fmla="*/ 1559 w 1905"/>
              <a:gd name="T101" fmla="*/ 1690 h 1906"/>
              <a:gd name="T102" fmla="*/ 1429 w 1905"/>
              <a:gd name="T103" fmla="*/ 1560 h 1906"/>
              <a:gd name="T104" fmla="*/ 1559 w 1905"/>
              <a:gd name="T105" fmla="*/ 143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5" h="1906">
                <a:moveTo>
                  <a:pt x="393" y="1"/>
                </a:moveTo>
                <a:cubicBezTo>
                  <a:pt x="380" y="2"/>
                  <a:pt x="368" y="5"/>
                  <a:pt x="355" y="9"/>
                </a:cubicBezTo>
                <a:cubicBezTo>
                  <a:pt x="693" y="348"/>
                  <a:pt x="693" y="348"/>
                  <a:pt x="693" y="348"/>
                </a:cubicBezTo>
                <a:cubicBezTo>
                  <a:pt x="606" y="607"/>
                  <a:pt x="606" y="607"/>
                  <a:pt x="606" y="607"/>
                </a:cubicBezTo>
                <a:cubicBezTo>
                  <a:pt x="347" y="694"/>
                  <a:pt x="347" y="694"/>
                  <a:pt x="347" y="694"/>
                </a:cubicBezTo>
                <a:cubicBezTo>
                  <a:pt x="8" y="356"/>
                  <a:pt x="8" y="356"/>
                  <a:pt x="8" y="356"/>
                </a:cubicBezTo>
                <a:cubicBezTo>
                  <a:pt x="4" y="382"/>
                  <a:pt x="0" y="400"/>
                  <a:pt x="0" y="434"/>
                </a:cubicBezTo>
                <a:cubicBezTo>
                  <a:pt x="0" y="434"/>
                  <a:pt x="0" y="442"/>
                  <a:pt x="0" y="450"/>
                </a:cubicBezTo>
                <a:cubicBezTo>
                  <a:pt x="0" y="459"/>
                  <a:pt x="0" y="469"/>
                  <a:pt x="0" y="477"/>
                </a:cubicBezTo>
                <a:cubicBezTo>
                  <a:pt x="0" y="737"/>
                  <a:pt x="214" y="954"/>
                  <a:pt x="477" y="954"/>
                </a:cubicBezTo>
                <a:cubicBezTo>
                  <a:pt x="516" y="954"/>
                  <a:pt x="553" y="946"/>
                  <a:pt x="590" y="937"/>
                </a:cubicBezTo>
                <a:cubicBezTo>
                  <a:pt x="671" y="1016"/>
                  <a:pt x="671" y="1016"/>
                  <a:pt x="671" y="1016"/>
                </a:cubicBezTo>
                <a:cubicBezTo>
                  <a:pt x="653" y="1060"/>
                  <a:pt x="629" y="1103"/>
                  <a:pt x="606" y="1127"/>
                </a:cubicBezTo>
                <a:cubicBezTo>
                  <a:pt x="556" y="1170"/>
                  <a:pt x="423" y="1239"/>
                  <a:pt x="347" y="1213"/>
                </a:cubicBezTo>
                <a:cubicBezTo>
                  <a:pt x="44" y="1516"/>
                  <a:pt x="44" y="1516"/>
                  <a:pt x="44" y="1516"/>
                </a:cubicBezTo>
                <a:cubicBezTo>
                  <a:pt x="0" y="1560"/>
                  <a:pt x="0" y="1560"/>
                  <a:pt x="0" y="1560"/>
                </a:cubicBezTo>
                <a:cubicBezTo>
                  <a:pt x="347" y="1906"/>
                  <a:pt x="347" y="1906"/>
                  <a:pt x="347" y="1906"/>
                </a:cubicBezTo>
                <a:cubicBezTo>
                  <a:pt x="693" y="1560"/>
                  <a:pt x="693" y="1560"/>
                  <a:pt x="693" y="1560"/>
                </a:cubicBezTo>
                <a:cubicBezTo>
                  <a:pt x="690" y="1550"/>
                  <a:pt x="689" y="1538"/>
                  <a:pt x="688" y="1527"/>
                </a:cubicBezTo>
                <a:cubicBezTo>
                  <a:pt x="686" y="1508"/>
                  <a:pt x="688" y="1487"/>
                  <a:pt x="693" y="1465"/>
                </a:cubicBezTo>
                <a:cubicBezTo>
                  <a:pt x="698" y="1442"/>
                  <a:pt x="708" y="1419"/>
                  <a:pt x="717" y="1397"/>
                </a:cubicBezTo>
                <a:cubicBezTo>
                  <a:pt x="729" y="1371"/>
                  <a:pt x="741" y="1346"/>
                  <a:pt x="755" y="1327"/>
                </a:cubicBezTo>
                <a:cubicBezTo>
                  <a:pt x="757" y="1325"/>
                  <a:pt x="759" y="1324"/>
                  <a:pt x="761" y="1322"/>
                </a:cubicBezTo>
                <a:cubicBezTo>
                  <a:pt x="767" y="1314"/>
                  <a:pt x="773" y="1305"/>
                  <a:pt x="780" y="1300"/>
                </a:cubicBezTo>
                <a:cubicBezTo>
                  <a:pt x="792" y="1287"/>
                  <a:pt x="810" y="1273"/>
                  <a:pt x="831" y="1259"/>
                </a:cubicBezTo>
                <a:cubicBezTo>
                  <a:pt x="848" y="1249"/>
                  <a:pt x="866" y="1238"/>
                  <a:pt x="885" y="1230"/>
                </a:cubicBezTo>
                <a:cubicBezTo>
                  <a:pt x="955" y="1300"/>
                  <a:pt x="955" y="1300"/>
                  <a:pt x="955" y="1300"/>
                </a:cubicBezTo>
                <a:cubicBezTo>
                  <a:pt x="1126" y="1473"/>
                  <a:pt x="1126" y="1473"/>
                  <a:pt x="1126" y="1473"/>
                </a:cubicBezTo>
                <a:cubicBezTo>
                  <a:pt x="1386" y="1733"/>
                  <a:pt x="1386" y="1733"/>
                  <a:pt x="1386" y="1733"/>
                </a:cubicBezTo>
                <a:cubicBezTo>
                  <a:pt x="1429" y="1776"/>
                  <a:pt x="1491" y="1803"/>
                  <a:pt x="1559" y="1803"/>
                </a:cubicBezTo>
                <a:cubicBezTo>
                  <a:pt x="1692" y="1803"/>
                  <a:pt x="1800" y="1698"/>
                  <a:pt x="1800" y="1560"/>
                </a:cubicBezTo>
                <a:cubicBezTo>
                  <a:pt x="1800" y="1490"/>
                  <a:pt x="1774" y="1430"/>
                  <a:pt x="1732" y="1387"/>
                </a:cubicBezTo>
                <a:cubicBezTo>
                  <a:pt x="1729" y="1378"/>
                  <a:pt x="1729" y="1378"/>
                  <a:pt x="1729" y="1378"/>
                </a:cubicBezTo>
                <a:cubicBezTo>
                  <a:pt x="1472" y="1127"/>
                  <a:pt x="1472" y="1127"/>
                  <a:pt x="1472" y="1127"/>
                </a:cubicBezTo>
                <a:cubicBezTo>
                  <a:pt x="1172" y="821"/>
                  <a:pt x="1172" y="821"/>
                  <a:pt x="1172" y="821"/>
                </a:cubicBezTo>
                <a:cubicBezTo>
                  <a:pt x="1732" y="261"/>
                  <a:pt x="1732" y="261"/>
                  <a:pt x="1732" y="261"/>
                </a:cubicBezTo>
                <a:cubicBezTo>
                  <a:pt x="1775" y="304"/>
                  <a:pt x="1775" y="304"/>
                  <a:pt x="1775" y="304"/>
                </a:cubicBezTo>
                <a:cubicBezTo>
                  <a:pt x="1905" y="88"/>
                  <a:pt x="1905" y="88"/>
                  <a:pt x="1905" y="88"/>
                </a:cubicBezTo>
                <a:cubicBezTo>
                  <a:pt x="1819" y="1"/>
                  <a:pt x="1819" y="1"/>
                  <a:pt x="1819" y="1"/>
                </a:cubicBezTo>
                <a:cubicBezTo>
                  <a:pt x="1602" y="131"/>
                  <a:pt x="1602" y="131"/>
                  <a:pt x="1602" y="131"/>
                </a:cubicBezTo>
                <a:cubicBezTo>
                  <a:pt x="1645" y="174"/>
                  <a:pt x="1645" y="174"/>
                  <a:pt x="1645" y="174"/>
                </a:cubicBezTo>
                <a:cubicBezTo>
                  <a:pt x="1085" y="735"/>
                  <a:pt x="1085" y="735"/>
                  <a:pt x="1085" y="735"/>
                </a:cubicBezTo>
                <a:cubicBezTo>
                  <a:pt x="936" y="591"/>
                  <a:pt x="936" y="591"/>
                  <a:pt x="936" y="591"/>
                </a:cubicBezTo>
                <a:cubicBezTo>
                  <a:pt x="946" y="548"/>
                  <a:pt x="953" y="512"/>
                  <a:pt x="953" y="477"/>
                </a:cubicBezTo>
                <a:cubicBezTo>
                  <a:pt x="953" y="209"/>
                  <a:pt x="740" y="1"/>
                  <a:pt x="477" y="1"/>
                </a:cubicBezTo>
                <a:cubicBezTo>
                  <a:pt x="455" y="1"/>
                  <a:pt x="455" y="1"/>
                  <a:pt x="455" y="1"/>
                </a:cubicBezTo>
                <a:cubicBezTo>
                  <a:pt x="433" y="1"/>
                  <a:pt x="433" y="1"/>
                  <a:pt x="433" y="1"/>
                </a:cubicBezTo>
                <a:cubicBezTo>
                  <a:pt x="420" y="1"/>
                  <a:pt x="406" y="0"/>
                  <a:pt x="393" y="1"/>
                </a:cubicBezTo>
                <a:close/>
                <a:moveTo>
                  <a:pt x="1559" y="1430"/>
                </a:moveTo>
                <a:cubicBezTo>
                  <a:pt x="1630" y="1430"/>
                  <a:pt x="1689" y="1482"/>
                  <a:pt x="1689" y="1560"/>
                </a:cubicBezTo>
                <a:cubicBezTo>
                  <a:pt x="1689" y="1629"/>
                  <a:pt x="1630" y="1690"/>
                  <a:pt x="1559" y="1690"/>
                </a:cubicBezTo>
                <a:cubicBezTo>
                  <a:pt x="1487" y="1690"/>
                  <a:pt x="1429" y="1629"/>
                  <a:pt x="1429" y="1560"/>
                </a:cubicBezTo>
                <a:cubicBezTo>
                  <a:pt x="1429" y="1482"/>
                  <a:pt x="1487" y="1430"/>
                  <a:pt x="1559" y="143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p:cNvSpPr/>
          <p:nvPr/>
        </p:nvSpPr>
        <p:spPr>
          <a:xfrm>
            <a:off x="6187210" y="4121431"/>
            <a:ext cx="2765696" cy="1210945"/>
          </a:xfrm>
          <a:prstGeom prst="rect">
            <a:avLst/>
          </a:prstGeom>
        </p:spPr>
        <p:txBody>
          <a:bodyPr wrap="square">
            <a:spAutoFit/>
          </a:bodyPr>
          <a:lstStyle/>
          <a:p>
            <a:pPr>
              <a:lnSpc>
                <a:spcPct val="130000"/>
              </a:lnSpc>
            </a:pPr>
            <a:r>
              <a:rPr lang="zh-CN" altLang="en-US" sz="28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convolutional kernel</a:t>
            </a:r>
            <a:endParaRPr lang="zh-CN" altLang="en-US" sz="28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2" name="矩形 21"/>
          <p:cNvSpPr/>
          <p:nvPr/>
        </p:nvSpPr>
        <p:spPr>
          <a:xfrm>
            <a:off x="7564424" y="2535066"/>
            <a:ext cx="2765696" cy="1370965"/>
          </a:xfrm>
          <a:prstGeom prst="rect">
            <a:avLst/>
          </a:prstGeom>
        </p:spPr>
        <p:txBody>
          <a:bodyPr wrap="square">
            <a:spAutoFit/>
          </a:bodyPr>
          <a:lstStyle/>
          <a:p>
            <a:pPr>
              <a:lnSpc>
                <a:spcPct val="130000"/>
              </a:lnSpc>
            </a:pPr>
            <a:r>
              <a:rPr lang="zh-CN" altLang="en-US" sz="32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local perception</a:t>
            </a:r>
            <a:endParaRPr lang="zh-CN" altLang="en-US" sz="3200" dirty="0">
              <a:solidFill>
                <a:schemeClr val="bg1"/>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23" name="矩形 22"/>
          <p:cNvSpPr/>
          <p:nvPr/>
        </p:nvSpPr>
        <p:spPr>
          <a:xfrm>
            <a:off x="8998585" y="1402080"/>
            <a:ext cx="3173095" cy="953135"/>
          </a:xfrm>
          <a:prstGeom prst="rect">
            <a:avLst/>
          </a:prstGeom>
        </p:spPr>
        <p:txBody>
          <a:bodyPr wrap="square">
            <a:spAutoFit/>
          </a:bodyPr>
          <a:lstStyle/>
          <a:p>
            <a:r>
              <a:rPr lang="zh-CN" altLang="en-US" sz="2800" dirty="0">
                <a:solidFill>
                  <a:schemeClr val="bg1"/>
                </a:solidFill>
                <a:latin typeface="Times New Roman Regular" panose="02020603050405020304" charset="0"/>
                <a:ea typeface="黑体" panose="02010609060101010101" pitchFamily="49" charset="-122"/>
                <a:cs typeface="Times New Roman Regular" panose="02020603050405020304" charset="0"/>
              </a:rPr>
              <a:t>Feature </a:t>
            </a:r>
            <a:endParaRPr lang="zh-CN" altLang="en-US" sz="2800" dirty="0">
              <a:solidFill>
                <a:schemeClr val="bg1"/>
              </a:solidFill>
              <a:latin typeface="Times New Roman Regular" panose="02020603050405020304" charset="0"/>
              <a:ea typeface="黑体" panose="02010609060101010101" pitchFamily="49" charset="-122"/>
              <a:cs typeface="Times New Roman Regular" panose="02020603050405020304" charset="0"/>
            </a:endParaRPr>
          </a:p>
          <a:p>
            <a:r>
              <a:rPr lang="zh-CN" altLang="en-US" sz="2800" dirty="0">
                <a:solidFill>
                  <a:schemeClr val="bg1"/>
                </a:solidFill>
                <a:latin typeface="Times New Roman Regular" panose="02020603050405020304" charset="0"/>
                <a:ea typeface="黑体" panose="02010609060101010101" pitchFamily="49" charset="-122"/>
                <a:cs typeface="Times New Roman Regular" panose="02020603050405020304" charset="0"/>
              </a:rPr>
              <a:t>Selection</a:t>
            </a:r>
            <a:endParaRPr lang="zh-CN" altLang="en-US" sz="2800" dirty="0">
              <a:solidFill>
                <a:schemeClr val="bg1"/>
              </a:solidFill>
              <a:latin typeface="Times New Roman Regular" panose="02020603050405020304" charset="0"/>
              <a:ea typeface="黑体" panose="02010609060101010101" pitchFamily="49" charset="-122"/>
              <a:cs typeface="Times New Roman Regular" panose="02020603050405020304" charset="0"/>
            </a:endParaRPr>
          </a:p>
        </p:txBody>
      </p:sp>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29" y="818142"/>
            <a:ext cx="4406115" cy="4414230"/>
          </a:xfrm>
          <a:prstGeom prst="rect">
            <a:avLst/>
          </a:prstGeom>
        </p:spPr>
      </p:pic>
      <p:graphicFrame>
        <p:nvGraphicFramePr>
          <p:cNvPr id="31" name="对象 30"/>
          <p:cNvGraphicFramePr>
            <a:graphicFrameLocks noChangeAspect="1"/>
          </p:cNvGraphicFramePr>
          <p:nvPr/>
        </p:nvGraphicFramePr>
        <p:xfrm>
          <a:off x="548012" y="4381550"/>
          <a:ext cx="3079750" cy="850900"/>
        </p:xfrm>
        <a:graphic>
          <a:graphicData uri="http://schemas.openxmlformats.org/presentationml/2006/ole">
            <mc:AlternateContent xmlns:mc="http://schemas.openxmlformats.org/markup-compatibility/2006">
              <mc:Choice xmlns:v="urn:schemas-microsoft-com:vml" Requires="v">
                <p:oleObj spid="_x0000_s6175" name="AxMath" r:id="rId3" imgW="1371600" imgH="1371600" progId="Equation.AxMath">
                  <p:embed/>
                </p:oleObj>
              </mc:Choice>
              <mc:Fallback>
                <p:oleObj name="AxMath" r:id="rId3" imgW="1371600" imgH="1371600" progId="Equation.AxMath">
                  <p:embed/>
                  <p:pic>
                    <p:nvPicPr>
                      <p:cNvPr id="0" name="对象 30"/>
                      <p:cNvPicPr/>
                      <p:nvPr/>
                    </p:nvPicPr>
                    <p:blipFill>
                      <a:blip r:embed="rId4"/>
                      <a:stretch>
                        <a:fillRect/>
                      </a:stretch>
                    </p:blipFill>
                    <p:spPr>
                      <a:xfrm>
                        <a:off x="548012" y="4381550"/>
                        <a:ext cx="3079750" cy="850900"/>
                      </a:xfrm>
                      <a:prstGeom prst="rect">
                        <a:avLst/>
                      </a:prstGeom>
                    </p:spPr>
                  </p:pic>
                </p:oleObj>
              </mc:Fallback>
            </mc:AlternateContent>
          </a:graphicData>
        </a:graphic>
      </p:graphicFrame>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2850"/>
                            </p:stCondLst>
                            <p:childTnLst>
                              <p:par>
                                <p:cTn id="27" presetID="2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par>
                          <p:cTn id="30" fill="hold">
                            <p:stCondLst>
                              <p:cond delay="3350"/>
                            </p:stCondLst>
                            <p:childTnLst>
                              <p:par>
                                <p:cTn id="31" presetID="12" presetClass="entr" presetSubtype="2"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ppt_x</p:attrName>
                                        </p:attrNameLst>
                                      </p:cBhvr>
                                      <p:tavLst>
                                        <p:tav tm="0">
                                          <p:val>
                                            <p:strVal val="#ppt_x+#ppt_w*1.125000"/>
                                          </p:val>
                                        </p:tav>
                                        <p:tav tm="100000">
                                          <p:val>
                                            <p:strVal val="#ppt_x"/>
                                          </p:val>
                                        </p:tav>
                                      </p:tavLst>
                                    </p:anim>
                                    <p:animEffect transition="in" filter="wipe(left)">
                                      <p:cBhvr>
                                        <p:cTn id="34" dur="500"/>
                                        <p:tgtEl>
                                          <p:spTgt spid="19"/>
                                        </p:tgtEl>
                                      </p:cBhvr>
                                    </p:animEffect>
                                  </p:childTnLst>
                                </p:cTn>
                              </p:par>
                            </p:childTnLst>
                          </p:cTn>
                        </p:par>
                        <p:par>
                          <p:cTn id="35" fill="hold">
                            <p:stCondLst>
                              <p:cond delay="3850"/>
                            </p:stCondLst>
                            <p:childTnLst>
                              <p:par>
                                <p:cTn id="36" presetID="22" presetClass="entr" presetSubtype="8" fill="hold" grpId="0" nodeType="afterEffect">
                                  <p:stCondLst>
                                    <p:cond delay="0"/>
                                  </p:stCondLst>
                                  <p:iterate type="lt">
                                    <p:tmPct val="4000"/>
                                  </p:iterate>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4730"/>
                            </p:stCondLst>
                            <p:childTnLst>
                              <p:par>
                                <p:cTn id="40" presetID="12" presetClass="entr" presetSubtype="2"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left)">
                                      <p:cBhvr>
                                        <p:cTn id="43" dur="500"/>
                                        <p:tgtEl>
                                          <p:spTgt spid="20"/>
                                        </p:tgtEl>
                                      </p:cBhvr>
                                    </p:animEffect>
                                  </p:childTnLst>
                                </p:cTn>
                              </p:par>
                            </p:childTnLst>
                          </p:cTn>
                        </p:par>
                        <p:par>
                          <p:cTn id="44" fill="hold">
                            <p:stCondLst>
                              <p:cond delay="5230"/>
                            </p:stCondLst>
                            <p:childTnLst>
                              <p:par>
                                <p:cTn id="45" presetID="22" presetClass="entr" presetSubtype="8" fill="hold" grpId="0" nodeType="afterEffect">
                                  <p:stCondLst>
                                    <p:cond delay="0"/>
                                  </p:stCondLst>
                                  <p:iterate type="lt">
                                    <p:tmPct val="4000"/>
                                  </p:iterate>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6049"/>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250"/>
                                        <p:tgtEl>
                                          <p:spTgt spid="12"/>
                                        </p:tgtEl>
                                      </p:cBhvr>
                                    </p:animEffect>
                                  </p:childTnLst>
                                </p:cTn>
                              </p:par>
                            </p:childTnLst>
                          </p:cTn>
                        </p:par>
                        <p:par>
                          <p:cTn id="52" fill="hold">
                            <p:stCondLst>
                              <p:cond delay="6549"/>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50"/>
                                        <p:tgtEl>
                                          <p:spTgt spid="17"/>
                                        </p:tgtEl>
                                      </p:cBhvr>
                                    </p:animEffect>
                                  </p:childTnLst>
                                </p:cTn>
                              </p:par>
                            </p:childTnLst>
                          </p:cTn>
                        </p:par>
                        <p:par>
                          <p:cTn id="56" fill="hold">
                            <p:stCondLst>
                              <p:cond delay="7049"/>
                            </p:stCondLst>
                            <p:childTnLst>
                              <p:par>
                                <p:cTn id="57" presetID="22" presetClass="entr" presetSubtype="4"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down)">
                                      <p:cBhvr>
                                        <p:cTn id="59" dur="250"/>
                                        <p:tgtEl>
                                          <p:spTgt spid="10"/>
                                        </p:tgtEl>
                                      </p:cBhvr>
                                    </p:animEffect>
                                  </p:childTnLst>
                                </p:cTn>
                              </p:par>
                            </p:childTnLst>
                          </p:cTn>
                        </p:par>
                        <p:par>
                          <p:cTn id="60" fill="hold">
                            <p:stCondLst>
                              <p:cond delay="7549"/>
                            </p:stCondLst>
                            <p:childTnLst>
                              <p:par>
                                <p:cTn id="61" presetID="12" presetClass="entr" presetSubtype="2"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p:tgtEl>
                                          <p:spTgt spid="18"/>
                                        </p:tgtEl>
                                        <p:attrNameLst>
                                          <p:attrName>ppt_x</p:attrName>
                                        </p:attrNameLst>
                                      </p:cBhvr>
                                      <p:tavLst>
                                        <p:tav tm="0">
                                          <p:val>
                                            <p:strVal val="#ppt_x+#ppt_w*1.125000"/>
                                          </p:val>
                                        </p:tav>
                                        <p:tav tm="100000">
                                          <p:val>
                                            <p:strVal val="#ppt_x"/>
                                          </p:val>
                                        </p:tav>
                                      </p:tavLst>
                                    </p:anim>
                                    <p:animEffect transition="in" filter="wipe(left)">
                                      <p:cBhvr>
                                        <p:cTn id="64" dur="500"/>
                                        <p:tgtEl>
                                          <p:spTgt spid="18"/>
                                        </p:tgtEl>
                                      </p:cBhvr>
                                    </p:animEffect>
                                  </p:childTnLst>
                                </p:cTn>
                              </p:par>
                            </p:childTnLst>
                          </p:cTn>
                        </p:par>
                        <p:par>
                          <p:cTn id="65" fill="hold">
                            <p:stCondLst>
                              <p:cond delay="8049"/>
                            </p:stCondLst>
                            <p:childTnLst>
                              <p:par>
                                <p:cTn id="66" presetID="22" presetClass="entr" presetSubtype="8" fill="hold" grpId="0" nodeType="afterEffect">
                                  <p:stCondLst>
                                    <p:cond delay="0"/>
                                  </p:stCondLst>
                                  <p:iterate type="lt">
                                    <p:tmPct val="3000"/>
                                  </p:iterate>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12" grpId="0" animBg="1"/>
      <p:bldP spid="17" grpId="0" bldLvl="0" animBg="1"/>
      <p:bldP spid="18" grpId="0" animBg="1"/>
      <p:bldP spid="19" grpId="0" animBg="1"/>
      <p:bldP spid="20" grpId="0" animBg="1"/>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2" y="19050"/>
            <a:ext cx="12171805" cy="6838950"/>
          </a:xfrm>
          <a:prstGeom prst="rect">
            <a:avLst/>
          </a:prstGeom>
        </p:spPr>
      </p:pic>
      <p:sp>
        <p:nvSpPr>
          <p:cNvPr id="3" name="Picture 1"/>
          <p:cNvSpPr/>
          <p:nvPr/>
        </p:nvSpPr>
        <p:spPr>
          <a:xfrm>
            <a:off x="0"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72970" y="335503"/>
            <a:ext cx="4254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sym typeface="+mn-ea"/>
              </a:rPr>
              <a:t>Convolutional Neural Network</a:t>
            </a:r>
            <a:endPar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18480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Convolutional layer</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607621" y="1276108"/>
            <a:ext cx="10101734" cy="1028629"/>
            <a:chOff x="1667311" y="1438033"/>
            <a:chExt cx="10101734" cy="1028629"/>
          </a:xfrm>
        </p:grpSpPr>
        <p:grpSp>
          <p:nvGrpSpPr>
            <p:cNvPr id="31" name="组合 30"/>
            <p:cNvGrpSpPr/>
            <p:nvPr/>
          </p:nvGrpSpPr>
          <p:grpSpPr>
            <a:xfrm>
              <a:off x="1667311" y="1438033"/>
              <a:ext cx="1006346" cy="1006346"/>
              <a:chOff x="775412" y="3432512"/>
              <a:chExt cx="1006346" cy="1006346"/>
            </a:xfrm>
          </p:grpSpPr>
          <p:sp>
            <p:nvSpPr>
              <p:cNvPr id="12" name="椭圆 11"/>
              <p:cNvSpPr/>
              <p:nvPr/>
            </p:nvSpPr>
            <p:spPr>
              <a:xfrm>
                <a:off x="775412" y="3432512"/>
                <a:ext cx="1006346" cy="1006346"/>
              </a:xfrm>
              <a:prstGeom prst="ellipse">
                <a:avLst/>
              </a:prstGeom>
              <a:noFill/>
              <a:ln w="190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90191" y="3547750"/>
                <a:ext cx="776787" cy="775869"/>
                <a:chOff x="4602162" y="361950"/>
                <a:chExt cx="1343026" cy="1341438"/>
              </a:xfrm>
              <a:solidFill>
                <a:srgbClr val="4EC2E6"/>
              </a:solidFill>
            </p:grpSpPr>
            <p:sp>
              <p:nvSpPr>
                <p:cNvPr id="15"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20" name="文本框 19"/>
            <p:cNvSpPr txBox="1"/>
            <p:nvPr/>
          </p:nvSpPr>
          <p:spPr>
            <a:xfrm>
              <a:off x="3002856" y="1678092"/>
              <a:ext cx="2488812" cy="570865"/>
            </a:xfrm>
            <a:prstGeom prst="rect">
              <a:avLst/>
            </a:prstGeom>
            <a:noFill/>
          </p:spPr>
          <p:txBody>
            <a:bodyPr wrap="square" rtlCol="0">
              <a:spAutoFit/>
            </a:bodyPr>
            <a:lstStyle/>
            <a:p>
              <a:pPr>
                <a:lnSpc>
                  <a:spcPct val="130000"/>
                </a:lnSpc>
              </a:pPr>
              <a:r>
                <a:rPr lang="zh-CN" altLang="en-US" sz="2400" dirty="0">
                  <a:solidFill>
                    <a:schemeClr val="tx1"/>
                  </a:solidFill>
                  <a:latin typeface="Times New Roman Regular" panose="02020603050405020304" charset="0"/>
                  <a:ea typeface="微软雅黑" panose="020B0503020204020204" pitchFamily="34" charset="-122"/>
                  <a:cs typeface="Times New Roman Regular" panose="02020603050405020304" charset="0"/>
                  <a:sym typeface="+mn-ea"/>
                </a:rPr>
                <a:t>local perception</a:t>
              </a:r>
              <a:endParaRPr lang="zh-CN" altLang="en-US" sz="2400" b="1" dirty="0">
                <a:solidFill>
                  <a:schemeClr val="tx1"/>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sp>
          <p:nvSpPr>
            <p:cNvPr id="23" name="文本框 22"/>
            <p:cNvSpPr txBox="1"/>
            <p:nvPr/>
          </p:nvSpPr>
          <p:spPr>
            <a:xfrm>
              <a:off x="8193655" y="1727910"/>
              <a:ext cx="3575390" cy="460375"/>
            </a:xfrm>
            <a:prstGeom prst="rect">
              <a:avLst/>
            </a:prstGeom>
            <a:noFill/>
          </p:spPr>
          <p:txBody>
            <a:bodyPr wrap="square" rtlCol="0">
              <a:spAutoFit/>
            </a:bodyPr>
            <a:lstStyle/>
            <a:p>
              <a:r>
                <a:rPr lang="zh-CN" altLang="en-US" sz="2400"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weight sharing</a:t>
              </a:r>
              <a:endParaRPr lang="zh-CN" altLang="en-US" sz="2400"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grpSp>
          <p:nvGrpSpPr>
            <p:cNvPr id="32" name="组合 31"/>
            <p:cNvGrpSpPr/>
            <p:nvPr/>
          </p:nvGrpSpPr>
          <p:grpSpPr>
            <a:xfrm>
              <a:off x="6814491" y="1460316"/>
              <a:ext cx="1006346" cy="1006346"/>
              <a:chOff x="775412" y="5110589"/>
              <a:chExt cx="1006346" cy="1006346"/>
            </a:xfrm>
          </p:grpSpPr>
          <p:sp>
            <p:nvSpPr>
              <p:cNvPr id="13" name="椭圆 12"/>
              <p:cNvSpPr/>
              <p:nvPr/>
            </p:nvSpPr>
            <p:spPr>
              <a:xfrm>
                <a:off x="775412" y="5110589"/>
                <a:ext cx="1006346" cy="1006346"/>
              </a:xfrm>
              <a:prstGeom prst="ellipse">
                <a:avLst/>
              </a:prstGeom>
              <a:noFill/>
              <a:ln w="19050">
                <a:solidFill>
                  <a:srgbClr val="1C6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63247" y="5294722"/>
                <a:ext cx="653664" cy="592897"/>
                <a:chOff x="3468688" y="460375"/>
                <a:chExt cx="631825" cy="573088"/>
              </a:xfrm>
              <a:solidFill>
                <a:srgbClr val="1C617E"/>
              </a:solidFill>
            </p:grpSpPr>
            <p:sp>
              <p:nvSpPr>
                <p:cNvPr id="26" name="Freeform 19"/>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Freeform 20"/>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 name="Freeform 21"/>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sp>
        <p:nvSpPr>
          <p:cNvPr id="29" name="文本框 28"/>
          <p:cNvSpPr txBox="1"/>
          <p:nvPr/>
        </p:nvSpPr>
        <p:spPr>
          <a:xfrm>
            <a:off x="9827552" y="4829309"/>
            <a:ext cx="1786597" cy="307777"/>
          </a:xfrm>
          <a:prstGeom prst="rect">
            <a:avLst/>
          </a:prstGeom>
          <a:noFill/>
        </p:spPr>
        <p:txBody>
          <a:bodyPr wrap="square" rtlCol="0">
            <a:spAutoFit/>
          </a:bodyPr>
          <a:lstStyle/>
          <a:p>
            <a:pPr algn="ctr"/>
            <a:r>
              <a:rPr lang="en-US" altLang="zh-CN" sz="14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UBTITLE </a:t>
            </a:r>
            <a:endParaRPr lang="zh-CN" altLang="en-US" sz="14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607" y="2989662"/>
            <a:ext cx="8748863" cy="3266242"/>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p:cNvSpPr txBox="1"/>
          <p:nvPr/>
        </p:nvSpPr>
        <p:spPr>
          <a:xfrm>
            <a:off x="3589655" y="6295390"/>
            <a:ext cx="1572895" cy="368300"/>
          </a:xfrm>
          <a:prstGeom prst="rect">
            <a:avLst/>
          </a:prstGeom>
          <a:noFill/>
        </p:spPr>
        <p:txBody>
          <a:bodyPr wrap="square" rtlCol="0">
            <a:spAutoFit/>
          </a:bodyPr>
          <a:lstStyle/>
          <a:p>
            <a:r>
              <a:rPr lang="zh-CN" altLang="en-US" dirty="0">
                <a:latin typeface="Times New Roman Regular" panose="02020603050405020304" charset="0"/>
                <a:ea typeface="微软雅黑" panose="020B0503020204020204" pitchFamily="34" charset="-122"/>
                <a:cs typeface="Times New Roman Regular" panose="02020603050405020304" charset="0"/>
              </a:rPr>
              <a:t>global input</a:t>
            </a:r>
            <a:endParaRPr lang="zh-CN" altLang="en-US" dirty="0">
              <a:latin typeface="Times New Roman Regular" panose="02020603050405020304" charset="0"/>
              <a:ea typeface="微软雅黑" panose="020B0503020204020204" pitchFamily="34" charset="-122"/>
              <a:cs typeface="Times New Roman Regular" panose="02020603050405020304" charset="0"/>
            </a:endParaRPr>
          </a:p>
        </p:txBody>
      </p:sp>
      <p:sp>
        <p:nvSpPr>
          <p:cNvPr id="57" name="文本框 56"/>
          <p:cNvSpPr txBox="1"/>
          <p:nvPr/>
        </p:nvSpPr>
        <p:spPr>
          <a:xfrm>
            <a:off x="8133989" y="6254284"/>
            <a:ext cx="1693563" cy="450850"/>
          </a:xfrm>
          <a:prstGeom prst="rect">
            <a:avLst/>
          </a:prstGeom>
          <a:noFill/>
        </p:spPr>
        <p:txBody>
          <a:bodyPr wrap="square" rtlCol="0">
            <a:spAutoFit/>
          </a:bodyPr>
          <a:lstStyle/>
          <a:p>
            <a:pPr>
              <a:lnSpc>
                <a:spcPct val="130000"/>
              </a:lnSpc>
            </a:pPr>
            <a:r>
              <a:rPr lang="zh-CN" altLang="en-US" dirty="0">
                <a:latin typeface="Times New Roman Regular" panose="02020603050405020304" charset="0"/>
                <a:ea typeface="微软雅黑" panose="020B0503020204020204" pitchFamily="34" charset="-122"/>
                <a:cs typeface="Times New Roman Regular" panose="02020603050405020304" charset="0"/>
                <a:sym typeface="+mn-ea"/>
              </a:rPr>
              <a:t>local perception</a:t>
            </a:r>
            <a:endParaRPr lang="zh-CN" altLang="en-US" b="1"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1956435" y="2369820"/>
            <a:ext cx="4462145" cy="645160"/>
          </a:xfrm>
          <a:prstGeom prst="rect">
            <a:avLst/>
          </a:prstGeom>
          <a:solidFill>
            <a:schemeClr val="bg1"/>
          </a:solid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Similar to spatial filtering in image enhancement, extracting features</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28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335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strVal val="#ppt_x"/>
                                          </p:val>
                                        </p:tav>
                                        <p:tav tm="100000">
                                          <p:val>
                                            <p:strVal val="#ppt_x"/>
                                          </p:val>
                                        </p:tav>
                                      </p:tavLst>
                                    </p:anim>
                                    <p:anim calcmode="lin" valueType="num">
                                      <p:cBhvr>
                                        <p:cTn id="35"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146"/>
                                        </p:tgtEl>
                                        <p:attrNameLst>
                                          <p:attrName>style.visibility</p:attrName>
                                        </p:attrNameLst>
                                      </p:cBhvr>
                                      <p:to>
                                        <p:strVal val="visible"/>
                                      </p:to>
                                    </p:set>
                                    <p:animEffect transition="in" filter="fade">
                                      <p:cBhvr>
                                        <p:cTn id="43" dur="500"/>
                                        <p:tgtEl>
                                          <p:spTgt spid="61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29" grpId="0"/>
      <p:bldP spid="55" grpId="0"/>
      <p:bldP spid="57" grpId="0"/>
      <p:bldP spid="6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30425" y="332963"/>
            <a:ext cx="2037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sym typeface="+mn-ea"/>
              </a:rPr>
              <a:t>Pooling Layer</a:t>
            </a:r>
            <a:endPar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30384" y="1400294"/>
            <a:ext cx="4704802" cy="3998866"/>
            <a:chOff x="6279091" y="1780501"/>
            <a:chExt cx="4704802" cy="3998866"/>
          </a:xfrm>
        </p:grpSpPr>
        <p:sp>
          <p:nvSpPr>
            <p:cNvPr id="14" name="文本框 13"/>
            <p:cNvSpPr txBox="1"/>
            <p:nvPr/>
          </p:nvSpPr>
          <p:spPr>
            <a:xfrm>
              <a:off x="7079400" y="1874419"/>
              <a:ext cx="3819832" cy="460375"/>
            </a:xfrm>
            <a:prstGeom prst="rect">
              <a:avLst/>
            </a:prstGeom>
            <a:noFill/>
          </p:spPr>
          <p:txBody>
            <a:bodyPr wrap="square" rtlCol="0">
              <a:spAutoFit/>
            </a:bodyPr>
            <a:lstStyle/>
            <a:p>
              <a:pPr algn="l"/>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Lossy Compression</a:t>
              </a:r>
              <a:endPar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16" name="文本框 15"/>
            <p:cNvSpPr txBox="1"/>
            <p:nvPr/>
          </p:nvSpPr>
          <p:spPr>
            <a:xfrm>
              <a:off x="7016710" y="3393799"/>
              <a:ext cx="3967183" cy="829945"/>
            </a:xfrm>
            <a:prstGeom prst="rect">
              <a:avLst/>
            </a:prstGeom>
            <a:noFill/>
          </p:spPr>
          <p:txBody>
            <a:bodyPr wrap="square" rtlCol="0">
              <a:spAutoFit/>
            </a:bodyPr>
            <a:lstStyle/>
            <a:p>
              <a:pPr algn="l"/>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Retain key features and reduce throughput</a:t>
              </a:r>
              <a:endPar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18" name="文本框 17"/>
            <p:cNvSpPr txBox="1"/>
            <p:nvPr/>
          </p:nvSpPr>
          <p:spPr>
            <a:xfrm>
              <a:off x="7015684" y="4949422"/>
              <a:ext cx="3819832" cy="829945"/>
            </a:xfrm>
            <a:prstGeom prst="rect">
              <a:avLst/>
            </a:prstGeom>
            <a:noFill/>
          </p:spPr>
          <p:txBody>
            <a:bodyPr wrap="square" rtlCol="0">
              <a:spAutoFit/>
            </a:bodyPr>
            <a:lstStyle/>
            <a:p>
              <a:r>
                <a:rPr lang="zh-CN" altLang="en-US" sz="2400" b="1" dirty="0">
                  <a:solidFill>
                    <a:srgbClr val="4EC2E6"/>
                  </a:solidFill>
                  <a:latin typeface="Times New Roman Regular" panose="02020603050405020304" charset="0"/>
                  <a:ea typeface="微软雅黑" panose="020B0503020204020204" pitchFamily="34" charset="-122"/>
                  <a:cs typeface="Times New Roman Regular" panose="02020603050405020304" charset="0"/>
                </a:rPr>
                <a:t>Image thinning processing "blur"</a:t>
              </a:r>
              <a:endParaRPr lang="zh-CN" altLang="en-US" sz="2400" b="1" dirty="0">
                <a:solidFill>
                  <a:srgbClr val="4EC2E6"/>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22" name="椭圆 21"/>
            <p:cNvSpPr/>
            <p:nvPr/>
          </p:nvSpPr>
          <p:spPr>
            <a:xfrm>
              <a:off x="6322864" y="1780501"/>
              <a:ext cx="648929" cy="6489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lt"/>
                </a:rPr>
                <a:t>1</a:t>
              </a:r>
              <a:endParaRPr lang="zh-CN" altLang="en-US" sz="2400" b="1" dirty="0">
                <a:latin typeface="+mj-lt"/>
              </a:endParaRPr>
            </a:p>
          </p:txBody>
        </p:sp>
        <p:sp>
          <p:nvSpPr>
            <p:cNvPr id="23" name="椭圆 22"/>
            <p:cNvSpPr/>
            <p:nvPr/>
          </p:nvSpPr>
          <p:spPr>
            <a:xfrm>
              <a:off x="6279092" y="3315776"/>
              <a:ext cx="648929" cy="648929"/>
            </a:xfrm>
            <a:prstGeom prst="ellipse">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lt"/>
                </a:rPr>
                <a:t>2</a:t>
              </a:r>
              <a:endParaRPr lang="zh-CN" altLang="en-US" sz="2400" b="1" dirty="0">
                <a:latin typeface="+mj-lt"/>
              </a:endParaRPr>
            </a:p>
          </p:txBody>
        </p:sp>
        <p:sp>
          <p:nvSpPr>
            <p:cNvPr id="24" name="椭圆 23"/>
            <p:cNvSpPr/>
            <p:nvPr/>
          </p:nvSpPr>
          <p:spPr>
            <a:xfrm>
              <a:off x="6279091" y="4949554"/>
              <a:ext cx="648929" cy="648929"/>
            </a:xfrm>
            <a:prstGeom prst="ellipse">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j-lt"/>
                </a:rPr>
                <a:t>3</a:t>
              </a:r>
              <a:endParaRPr lang="zh-CN" altLang="en-US" sz="2400" b="1" dirty="0">
                <a:latin typeface="+mj-lt"/>
              </a:endParaRPr>
            </a:p>
          </p:txBody>
        </p:sp>
      </p:grpSp>
      <p:pic>
        <p:nvPicPr>
          <p:cNvPr id="50" name="图片 49"/>
          <p:cNvPicPr>
            <a:picLocks noChangeAspect="1"/>
          </p:cNvPicPr>
          <p:nvPr/>
        </p:nvPicPr>
        <p:blipFill rotWithShape="1">
          <a:blip r:embed="rId2"/>
          <a:srcRect t="-1" r="65000" b="-459"/>
          <a:stretch>
            <a:fillRect/>
          </a:stretch>
        </p:blipFill>
        <p:spPr>
          <a:xfrm>
            <a:off x="6951846" y="633515"/>
            <a:ext cx="3967184" cy="2984889"/>
          </a:xfrm>
          <a:prstGeom prst="rect">
            <a:avLst/>
          </a:prstGeom>
        </p:spPr>
      </p:pic>
      <p:pic>
        <p:nvPicPr>
          <p:cNvPr id="52" name="图片 51"/>
          <p:cNvPicPr>
            <a:picLocks noChangeAspect="1"/>
          </p:cNvPicPr>
          <p:nvPr/>
        </p:nvPicPr>
        <p:blipFill rotWithShape="1">
          <a:blip r:embed="rId2"/>
          <a:srcRect l="41813" t="1" b="-2992"/>
          <a:stretch>
            <a:fillRect/>
          </a:stretch>
        </p:blipFill>
        <p:spPr>
          <a:xfrm>
            <a:off x="5702710" y="3772089"/>
            <a:ext cx="6233752" cy="2892373"/>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17262" y="907431"/>
            <a:ext cx="10036711" cy="3060499"/>
            <a:chOff x="4837429" y="4295993"/>
            <a:chExt cx="6367263" cy="3060499"/>
          </a:xfrm>
        </p:grpSpPr>
        <p:sp>
          <p:nvSpPr>
            <p:cNvPr id="27" name="文本框 26"/>
            <p:cNvSpPr txBox="1"/>
            <p:nvPr/>
          </p:nvSpPr>
          <p:spPr>
            <a:xfrm>
              <a:off x="6481630" y="4618075"/>
              <a:ext cx="2740134" cy="922020"/>
            </a:xfrm>
            <a:prstGeom prst="rect">
              <a:avLst/>
            </a:prstGeom>
            <a:solidFill>
              <a:schemeClr val="bg1"/>
            </a:solidFill>
          </p:spPr>
          <p:txBody>
            <a:bodyPr wrap="none" rtlCol="0">
              <a:spAutoFit/>
            </a:bodyPr>
            <a:lstStyle/>
            <a:p>
              <a:pPr lvl="0" algn="l">
                <a:lnSpc>
                  <a:spcPct val="150000"/>
                </a:lnSpc>
              </a:pPr>
              <a:r>
                <a:rPr lang="zh-CN" altLang="en-US" dirty="0">
                  <a:latin typeface="微软雅黑" panose="020B0503020204020204" pitchFamily="34" charset="-122"/>
                  <a:ea typeface="微软雅黑" panose="020B0503020204020204" pitchFamily="34" charset="-122"/>
                  <a:sym typeface="+mn-ea"/>
                </a:rPr>
                <a:t>  </a:t>
              </a:r>
              <a:r>
                <a:rPr lang="en-US" altLang="zh-CN" dirty="0">
                  <a:latin typeface="Times New Roman Regular" panose="02020603050405020304" charset="0"/>
                  <a:ea typeface="微软雅黑" panose="020B0503020204020204" pitchFamily="34" charset="-122"/>
                  <a:cs typeface="Times New Roman Regular" panose="02020603050405020304" charset="0"/>
                  <a:sym typeface="+mn-ea"/>
                </a:rPr>
                <a:t>Max Pooling：  Maximum value as sample</a:t>
              </a:r>
              <a:endParaRPr lang="en-US" altLang="zh-CN" dirty="0">
                <a:latin typeface="微软雅黑" panose="020B0503020204020204" pitchFamily="34" charset="-122"/>
                <a:ea typeface="微软雅黑" panose="020B0503020204020204" pitchFamily="34" charset="-122"/>
                <a:sym typeface="+mn-ea"/>
              </a:endParaRPr>
            </a:p>
            <a:p>
              <a:pPr lvl="0" algn="l">
                <a:lnSpc>
                  <a:spcPct val="150000"/>
                </a:lnSpc>
              </a:pPr>
              <a:r>
                <a:rPr lang="zh-CN" altLang="en-US" dirty="0">
                  <a:latin typeface="微软雅黑" panose="020B0503020204020204" pitchFamily="34" charset="-122"/>
                  <a:ea typeface="微软雅黑" panose="020B0503020204020204" pitchFamily="34" charset="-122"/>
                  <a:sym typeface="+mn-ea"/>
                </a:rPr>
                <a:t>       </a:t>
              </a:r>
              <a:endParaRPr lang="zh-CN" altLang="en-US" dirty="0">
                <a:latin typeface="微软雅黑" panose="020B0503020204020204" pitchFamily="34" charset="-122"/>
                <a:ea typeface="微软雅黑" panose="020B0503020204020204" pitchFamily="34" charset="-122"/>
                <a:sym typeface="+mn-ea"/>
              </a:endParaRPr>
            </a:p>
          </p:txBody>
        </p:sp>
        <p:sp>
          <p:nvSpPr>
            <p:cNvPr id="28" name="左大括号 27"/>
            <p:cNvSpPr/>
            <p:nvPr/>
          </p:nvSpPr>
          <p:spPr>
            <a:xfrm>
              <a:off x="6181557" y="4653143"/>
              <a:ext cx="357893" cy="2642826"/>
            </a:xfrm>
            <a:prstGeom prst="leftBrace">
              <a:avLst>
                <a:gd name="adj1" fmla="val 48293"/>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p:cNvSpPr txBox="1"/>
            <p:nvPr/>
          </p:nvSpPr>
          <p:spPr>
            <a:xfrm>
              <a:off x="6464758" y="5749088"/>
              <a:ext cx="3680024" cy="829945"/>
            </a:xfrm>
            <a:prstGeom prst="rect">
              <a:avLst/>
            </a:prstGeom>
            <a:solidFill>
              <a:schemeClr val="bg1"/>
            </a:solid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latin typeface="Times New Roman Regular" panose="02020603050405020304" charset="0"/>
                  <a:ea typeface="微软雅黑" panose="020B0503020204020204" pitchFamily="34" charset="-122"/>
                  <a:cs typeface="Times New Roman Regular" panose="02020603050405020304" charset="0"/>
                  <a:sym typeface="+mn-ea"/>
                </a:rPr>
                <a:t> </a:t>
              </a:r>
              <a:r>
                <a:rPr lang="en-US" altLang="zh-CN" dirty="0">
                  <a:latin typeface="Times New Roman Regular" panose="02020603050405020304" charset="0"/>
                  <a:ea typeface="微软雅黑" panose="020B0503020204020204" pitchFamily="34" charset="-122"/>
                  <a:cs typeface="Times New Roman Regular" panose="02020603050405020304" charset="0"/>
                  <a:sym typeface="+mn-ea"/>
                </a:rPr>
                <a:t>Mean Pooling</a:t>
              </a:r>
              <a:r>
                <a:rPr lang="zh-CN" altLang="en-US" dirty="0">
                  <a:latin typeface="Times New Roman Regular" panose="02020603050405020304" charset="0"/>
                  <a:ea typeface="微软雅黑" panose="020B0503020204020204" pitchFamily="34" charset="-122"/>
                  <a:cs typeface="Times New Roman Regular" panose="02020603050405020304" charset="0"/>
                  <a:sym typeface="+mn-ea"/>
                </a:rPr>
                <a:t>：</a:t>
              </a:r>
              <a:r>
                <a:rPr lang="en-US" altLang="zh-CN" dirty="0">
                  <a:latin typeface="Times New Roman Regular" panose="02020603050405020304" charset="0"/>
                  <a:ea typeface="微软雅黑" panose="020B0503020204020204" pitchFamily="34" charset="-122"/>
                  <a:cs typeface="Times New Roman Regular" panose="02020603050405020304" charset="0"/>
                  <a:sym typeface="+mn-ea"/>
                </a:rPr>
                <a:t>Average </a:t>
              </a:r>
              <a:r>
                <a:rPr lang="zh-CN" altLang="en-US" dirty="0">
                  <a:latin typeface="Times New Roman Regular" panose="02020603050405020304" charset="0"/>
                  <a:ea typeface="微软雅黑" panose="020B0503020204020204" pitchFamily="34" charset="-122"/>
                  <a:cs typeface="Times New Roman Regular" panose="02020603050405020304" charset="0"/>
                  <a:sym typeface="+mn-ea"/>
                </a:rPr>
                <a:t>value as sample value</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481770" y="6988192"/>
              <a:ext cx="1287081" cy="368300"/>
            </a:xfrm>
            <a:prstGeom prst="rect">
              <a:avLst/>
            </a:prstGeom>
            <a:solidFill>
              <a:schemeClr val="bg1"/>
            </a:solid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 </a:t>
              </a:r>
              <a:r>
                <a:rPr lang="zh-CN" altLang="en-US" dirty="0">
                  <a:latin typeface="Times New Roman Regular" panose="02020603050405020304" charset="0"/>
                  <a:ea typeface="微软雅黑" panose="020B0503020204020204" pitchFamily="34" charset="-122"/>
                  <a:cs typeface="Times New Roman Regular" panose="02020603050405020304" charset="0"/>
                </a:rPr>
                <a:t> </a:t>
              </a:r>
              <a:r>
                <a:rPr lang="en-US" altLang="zh-CN" dirty="0">
                  <a:latin typeface="Times New Roman Regular" panose="02020603050405020304" charset="0"/>
                  <a:ea typeface="微软雅黑" panose="020B0503020204020204" pitchFamily="34" charset="-122"/>
                  <a:cs typeface="Times New Roman Regular" panose="02020603050405020304" charset="0"/>
                  <a:sym typeface="+mn-ea"/>
                </a:rPr>
                <a:t>R</a:t>
              </a:r>
              <a:r>
                <a:rPr dirty="0">
                  <a:latin typeface="Times New Roman Regular" panose="02020603050405020304" charset="0"/>
                  <a:ea typeface="微软雅黑" panose="020B0503020204020204" pitchFamily="34" charset="-122"/>
                  <a:cs typeface="Times New Roman Regular" panose="02020603050405020304" charset="0"/>
                  <a:sym typeface="+mn-ea"/>
                </a:rPr>
                <a:t>andom </a:t>
              </a:r>
              <a:r>
                <a:rPr lang="en-US" dirty="0">
                  <a:latin typeface="Times New Roman Regular" panose="02020603050405020304" charset="0"/>
                  <a:ea typeface="微软雅黑" panose="020B0503020204020204" pitchFamily="34" charset="-122"/>
                  <a:cs typeface="Times New Roman Regular" panose="02020603050405020304" charset="0"/>
                  <a:sym typeface="+mn-ea"/>
                </a:rPr>
                <a:t>P</a:t>
              </a:r>
              <a:r>
                <a:rPr dirty="0">
                  <a:latin typeface="Times New Roman Regular" panose="02020603050405020304" charset="0"/>
                  <a:ea typeface="微软雅黑" panose="020B0503020204020204" pitchFamily="34" charset="-122"/>
                  <a:cs typeface="Times New Roman Regular" panose="02020603050405020304" charset="0"/>
                  <a:sym typeface="+mn-ea"/>
                </a:rPr>
                <a:t>ooling...</a:t>
              </a:r>
              <a:endParaRPr dirty="0">
                <a:latin typeface="Times New Roman Regular" panose="02020603050405020304" charset="0"/>
                <a:ea typeface="微软雅黑" panose="020B0503020204020204" pitchFamily="34" charset="-122"/>
                <a:cs typeface="Times New Roman Regular" panose="02020603050405020304" charset="0"/>
              </a:endParaRPr>
            </a:p>
          </p:txBody>
        </p:sp>
        <p:pic>
          <p:nvPicPr>
            <p:cNvPr id="31" name="图片 30"/>
            <p:cNvPicPr>
              <a:picLocks noChangeAspect="1"/>
            </p:cNvPicPr>
            <p:nvPr/>
          </p:nvPicPr>
          <p:blipFill>
            <a:blip r:embed="rId2"/>
            <a:stretch>
              <a:fillRect/>
            </a:stretch>
          </p:blipFill>
          <p:spPr>
            <a:xfrm>
              <a:off x="4837429" y="5129335"/>
              <a:ext cx="1339184" cy="1894273"/>
            </a:xfrm>
            <a:prstGeom prst="rect">
              <a:avLst/>
            </a:prstGeom>
          </p:spPr>
        </p:pic>
        <p:pic>
          <p:nvPicPr>
            <p:cNvPr id="32" name="图片 31"/>
            <p:cNvPicPr>
              <a:picLocks noChangeAspect="1"/>
            </p:cNvPicPr>
            <p:nvPr/>
          </p:nvPicPr>
          <p:blipFill>
            <a:blip r:embed="rId3"/>
            <a:stretch>
              <a:fillRect/>
            </a:stretch>
          </p:blipFill>
          <p:spPr>
            <a:xfrm>
              <a:off x="10334914" y="4295993"/>
              <a:ext cx="869778" cy="1152000"/>
            </a:xfrm>
            <a:prstGeom prst="rect">
              <a:avLst/>
            </a:prstGeom>
          </p:spPr>
        </p:pic>
        <p:pic>
          <p:nvPicPr>
            <p:cNvPr id="33" name="图片 32"/>
            <p:cNvPicPr>
              <a:picLocks noChangeAspect="1"/>
            </p:cNvPicPr>
            <p:nvPr/>
          </p:nvPicPr>
          <p:blipFill>
            <a:blip r:embed="rId4"/>
            <a:stretch>
              <a:fillRect/>
            </a:stretch>
          </p:blipFill>
          <p:spPr>
            <a:xfrm>
              <a:off x="10334914" y="5698236"/>
              <a:ext cx="867211" cy="1152000"/>
            </a:xfrm>
            <a:prstGeom prst="rect">
              <a:avLst/>
            </a:prstGeom>
          </p:spPr>
        </p:pic>
      </p:grpSp>
      <p:sp>
        <p:nvSpPr>
          <p:cNvPr id="35" name="文本框 34"/>
          <p:cNvSpPr txBox="1"/>
          <p:nvPr/>
        </p:nvSpPr>
        <p:spPr>
          <a:xfrm>
            <a:off x="821794" y="4389959"/>
            <a:ext cx="5620103" cy="1421992"/>
          </a:xfrm>
          <a:prstGeom prst="rect">
            <a:avLst/>
          </a:prstGeom>
          <a:noFill/>
        </p:spPr>
        <p:txBody>
          <a:bodyPr wrap="square">
            <a:spAutoFit/>
          </a:bodyPr>
          <a:lstStyle/>
          <a:p>
            <a:pPr>
              <a:lnSpc>
                <a:spcPct val="150000"/>
              </a:lnSpc>
            </a:pPr>
            <a:r>
              <a:rPr lang="zh-CN" altLang="en-US" sz="2000" i="0" dirty="0">
                <a:solidFill>
                  <a:srgbClr val="4D4D4D"/>
                </a:solidFill>
                <a:effectLst/>
                <a:latin typeface="Times New Roman Regular" panose="02020603050405020304" charset="0"/>
                <a:cs typeface="Times New Roman Regular" panose="02020603050405020304" charset="0"/>
              </a:rPr>
              <a:t>     </a:t>
            </a:r>
            <a:r>
              <a:rPr lang="en-US" altLang="zh-CN" sz="2000" i="0" dirty="0">
                <a:solidFill>
                  <a:srgbClr val="4D4D4D"/>
                </a:solidFill>
                <a:effectLst/>
                <a:latin typeface="Times New Roman Regular" panose="02020603050405020304" charset="0"/>
                <a:cs typeface="Times New Roman Regular" panose="02020603050405020304" charset="0"/>
              </a:rPr>
              <a:t>After a feature has been discovered, its precise location is far less important than its relative location to other features</a:t>
            </a:r>
            <a:r>
              <a:rPr lang="en-US" altLang="zh-CN" sz="2000" dirty="0">
                <a:solidFill>
                  <a:srgbClr val="4D4D4D"/>
                </a:solidFill>
                <a:latin typeface="Times New Roman Regular" panose="02020603050405020304" charset="0"/>
                <a:cs typeface="Times New Roman Regular" panose="02020603050405020304" charset="0"/>
              </a:rPr>
              <a:t>.</a:t>
            </a:r>
            <a:endParaRPr lang="en-US" altLang="zh-CN" sz="2000" i="0" dirty="0">
              <a:solidFill>
                <a:srgbClr val="4D4D4D"/>
              </a:solidFill>
              <a:effectLst/>
              <a:latin typeface="Times New Roman Regular" panose="02020603050405020304" charset="0"/>
              <a:cs typeface="Times New Roman Regular" panose="02020603050405020304" charset="0"/>
            </a:endParaRPr>
          </a:p>
        </p:txBody>
      </p:sp>
      <p:sp>
        <p:nvSpPr>
          <p:cNvPr id="9" name="矩形 8"/>
          <p:cNvSpPr/>
          <p:nvPr/>
        </p:nvSpPr>
        <p:spPr>
          <a:xfrm>
            <a:off x="1230425" y="332963"/>
            <a:ext cx="2037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P</a:t>
            </a:r>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ooling </a:t>
            </a:r>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L</a:t>
            </a:r>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ayer</a:t>
            </a:r>
            <a:endPar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3133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1C617E"/>
                </a:solidFill>
                <a:latin typeface="微软雅黑" panose="020B0503020204020204" pitchFamily="34" charset="-122"/>
                <a:ea typeface="微软雅黑" panose="020B0503020204020204" pitchFamily="34" charset="-122"/>
              </a:rPr>
              <a:t>BP Neural Networks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72970" y="704029"/>
            <a:ext cx="1699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Back Propagation</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内容占位符 2"/>
          <p:cNvSpPr txBox="1"/>
          <p:nvPr/>
        </p:nvSpPr>
        <p:spPr>
          <a:xfrm>
            <a:off x="0" y="4149725"/>
            <a:ext cx="11887200" cy="2542540"/>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solidFill>
                  <a:srgbClr val="1C617E"/>
                </a:solidFill>
                <a:latin typeface="Times New Roman Regular" panose="02020603050405020304" charset="0"/>
                <a:ea typeface="黑体" panose="02010609060101010101" pitchFamily="49" charset="-122"/>
                <a:cs typeface="Times New Roman Regular" panose="02020603050405020304" charset="0"/>
              </a:rPr>
              <a:t>Each point is a neuron</a:t>
            </a:r>
            <a:endParaRPr lang="zh-CN" altLang="en-US" sz="2000" dirty="0">
              <a:solidFill>
                <a:srgbClr val="1C617E"/>
              </a:solidFill>
              <a:latin typeface="Times New Roman Regular" panose="02020603050405020304" charset="0"/>
              <a:ea typeface="黑体" panose="02010609060101010101" pitchFamily="49" charset="-122"/>
              <a:cs typeface="Times New Roman Regular" panose="02020603050405020304" charset="0"/>
            </a:endParaRPr>
          </a:p>
          <a:p>
            <a:pPr>
              <a:lnSpc>
                <a:spcPct val="100000"/>
              </a:lnSpc>
            </a:pPr>
            <a:r>
              <a:rPr lang="zh-CN" altLang="en-US" sz="2000" dirty="0">
                <a:solidFill>
                  <a:srgbClr val="1C617E"/>
                </a:solidFill>
                <a:latin typeface="Times New Roman Regular" panose="02020603050405020304" charset="0"/>
                <a:ea typeface="黑体" panose="02010609060101010101" pitchFamily="49" charset="-122"/>
                <a:cs typeface="Times New Roman Regular" panose="02020603050405020304" charset="0"/>
              </a:rPr>
              <a:t>Each point is a neuron signal forward propagation, error back propagation (partially derived error gradient) using gradient descent method to train the model</a:t>
            </a:r>
            <a:endParaRPr lang="en-US" altLang="zh-CN" sz="2000" dirty="0">
              <a:solidFill>
                <a:srgbClr val="1C617E"/>
              </a:solidFill>
              <a:latin typeface="Times New Roman Regular" panose="02020603050405020304" charset="0"/>
              <a:ea typeface="黑体" panose="02010609060101010101" pitchFamily="49" charset="-122"/>
              <a:cs typeface="Times New Roman Regular" panose="02020603050405020304" charset="0"/>
            </a:endParaRPr>
          </a:p>
          <a:p>
            <a:pPr>
              <a:lnSpc>
                <a:spcPct val="100000"/>
              </a:lnSpc>
            </a:pPr>
            <a:r>
              <a:rPr sz="2000" dirty="0">
                <a:solidFill>
                  <a:srgbClr val="1C617E"/>
                </a:solidFill>
                <a:latin typeface="Times New Roman Regular" panose="02020603050405020304" charset="0"/>
                <a:ea typeface="黑体" panose="02010609060101010101" pitchFamily="49" charset="-122"/>
                <a:cs typeface="Times New Roman Regular" panose="02020603050405020304" charset="0"/>
              </a:rPr>
              <a:t>"Three-layer BP neural network can realize multi-dimensional mapping and can approximate any rational function"</a:t>
            </a:r>
            <a:endParaRPr sz="2000" dirty="0">
              <a:solidFill>
                <a:srgbClr val="1C617E"/>
              </a:solidFill>
              <a:latin typeface="Times New Roman Regular" panose="02020603050405020304" charset="0"/>
              <a:ea typeface="黑体" panose="02010609060101010101" pitchFamily="49" charset="-122"/>
              <a:cs typeface="Times New Roman Regular" panose="02020603050405020304" charset="0"/>
            </a:endParaRPr>
          </a:p>
          <a:p>
            <a:pPr>
              <a:lnSpc>
                <a:spcPct val="100000"/>
              </a:lnSpc>
            </a:pPr>
            <a:r>
              <a:rPr lang="zh-CN" altLang="en-US" sz="2000" dirty="0">
                <a:solidFill>
                  <a:srgbClr val="1C617E"/>
                </a:solidFill>
                <a:latin typeface="Times New Roman Regular" panose="02020603050405020304" charset="0"/>
                <a:ea typeface="黑体" panose="02010609060101010101" pitchFamily="49" charset="-122"/>
                <a:cs typeface="Times New Roman Regular" panose="02020603050405020304" charset="0"/>
              </a:rPr>
              <a:t>We can randomly sample within the approximate range of the inverse square root of the number of incoming links to a node and initialize the weights</a:t>
            </a:r>
            <a:endParaRPr lang="zh-CN" altLang="en-US" sz="800" dirty="0">
              <a:solidFill>
                <a:srgbClr val="1C617E"/>
              </a:solidFill>
              <a:latin typeface="黑体" panose="02010609060101010101" pitchFamily="49" charset="-122"/>
              <a:ea typeface="黑体" panose="02010609060101010101" pitchFamily="49" charset="-122"/>
            </a:endParaRPr>
          </a:p>
          <a:p>
            <a:pPr>
              <a:lnSpc>
                <a:spcPct val="100000"/>
              </a:lnSpc>
            </a:pPr>
            <a:endParaRPr lang="en-US" altLang="zh-CN" sz="800" dirty="0">
              <a:solidFill>
                <a:srgbClr val="1C617E"/>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a:stretch>
            <a:fillRect/>
          </a:stretch>
        </p:blipFill>
        <p:spPr>
          <a:xfrm>
            <a:off x="430530" y="1125220"/>
            <a:ext cx="4694555" cy="2981960"/>
          </a:xfrm>
          <a:prstGeom prst="rect">
            <a:avLst/>
          </a:prstGeom>
        </p:spPr>
      </p:pic>
      <p:pic>
        <p:nvPicPr>
          <p:cNvPr id="12" name="图片 11"/>
          <p:cNvPicPr>
            <a:picLocks noChangeAspect="1"/>
          </p:cNvPicPr>
          <p:nvPr/>
        </p:nvPicPr>
        <p:blipFill>
          <a:blip r:embed="rId3"/>
          <a:stretch>
            <a:fillRect/>
          </a:stretch>
        </p:blipFill>
        <p:spPr>
          <a:xfrm>
            <a:off x="5125085" y="1125220"/>
            <a:ext cx="5339715" cy="2980055"/>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23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4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365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Introduction to LSTMs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3881" y="1154377"/>
            <a:ext cx="10574676" cy="452431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Recurrent neural network (RNN) can reflect the sequence-related characteristics of time-series data, but it has the problem of gradient disappearance or gradient explosion. Also, its mining of historical information for time-series data is very limited. LSTM is a special RNN that can well handle the long-term dependencies of time-series data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Therefore, the LSTM model is an improved RNN model, to some extent. Figure 1 shows the network structure of the LSTM. The basic unit of the LSTM model is a memory block, which includes a memory cell and three gate structures that control the state of the memory cell—forget gate, input gate and output gate. To be specific, the forget gate decides to forget the useless historical information from the memory cell state, the input gate decides the influence of the current input data on the memory cell state, and the output gate decides the output information.</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326670" y="6090443"/>
            <a:ext cx="11518460" cy="743665"/>
          </a:xfrm>
          <a:prstGeom prst="rect">
            <a:avLst/>
          </a:prstGeom>
          <a:noFill/>
        </p:spPr>
        <p:txBody>
          <a:bodyPr wrap="square">
            <a:spAutoFit/>
          </a:bodyPr>
          <a:lstStyle/>
          <a:p>
            <a:pPr lvl="0" algn="just">
              <a:lnSpc>
                <a:spcPct val="140000"/>
              </a:lnSpc>
              <a:spcAft>
                <a:spcPts val="800"/>
              </a:spcAft>
              <a:tabLst>
                <a:tab pos="252095" algn="l"/>
              </a:tabLst>
            </a:pPr>
            <a:r>
              <a:rPr lang="en-US" altLang="zh-CN" sz="1600" i="1" dirty="0">
                <a:effectLst/>
                <a:latin typeface="Cambria" panose="02040503050406030204" pitchFamily="18" charset="0"/>
                <a:ea typeface="Cambria" panose="02040503050406030204" pitchFamily="18" charset="0"/>
              </a:rPr>
              <a:t>[1] H. Ouyang, K. Huang, and H. Yan, “Prediction of Financial Time Series Based on LSTM Neural Network,” Chinese Journal of   Management Science, vol. 28, no. 4, pp. 27–35, Apr. 2020, </a:t>
            </a:r>
            <a:r>
              <a:rPr lang="en-US" altLang="zh-CN" sz="1600" i="1" dirty="0" err="1">
                <a:effectLst/>
                <a:latin typeface="Cambria" panose="02040503050406030204" pitchFamily="18" charset="0"/>
                <a:ea typeface="Cambria" panose="02040503050406030204" pitchFamily="18" charset="0"/>
              </a:rPr>
              <a:t>doi</a:t>
            </a:r>
            <a:r>
              <a:rPr lang="en-US" altLang="zh-CN" sz="1600" i="1" dirty="0">
                <a:effectLst/>
                <a:latin typeface="Cambria" panose="02040503050406030204" pitchFamily="18" charset="0"/>
                <a:ea typeface="Cambria" panose="02040503050406030204" pitchFamily="18" charset="0"/>
              </a:rPr>
              <a:t>: 10.16381/j.cnki.issn1003-207x.2020.04.003.</a:t>
            </a:r>
            <a:endParaRPr lang="zh-CN" altLang="zh-CN" sz="700" i="1" dirty="0">
              <a:effectLst/>
              <a:latin typeface="Cambria" panose="02040503050406030204" pitchFamily="18" charset="0"/>
              <a:ea typeface="宋体" pitchFamily="2"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12"/>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28949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1C617E"/>
                </a:solidFill>
                <a:latin typeface="微软雅黑" panose="020B0503020204020204" pitchFamily="34" charset="-122"/>
                <a:ea typeface="微软雅黑" panose="020B0503020204020204" pitchFamily="34" charset="-122"/>
              </a:rPr>
              <a:t>A</a:t>
            </a:r>
            <a:r>
              <a:rPr lang="zh-CN" altLang="en-US" sz="2400" b="1" dirty="0">
                <a:solidFill>
                  <a:srgbClr val="1C617E"/>
                </a:solidFill>
                <a:latin typeface="微软雅黑" panose="020B0503020204020204" pitchFamily="34" charset="-122"/>
                <a:ea typeface="微软雅黑" panose="020B0503020204020204" pitchFamily="34" charset="-122"/>
              </a:rPr>
              <a:t>ctivation function</a:t>
            </a:r>
            <a:endParaRPr lang="zh-CN" altLang="en-US" sz="2400" b="1" dirty="0">
              <a:solidFill>
                <a:srgbClr val="1C617E"/>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66" y="2738957"/>
            <a:ext cx="3509096" cy="24396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162" y="2738739"/>
            <a:ext cx="3276695" cy="243965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1534027" y="5216588"/>
            <a:ext cx="957580" cy="368300"/>
          </a:xfrm>
          <a:prstGeom prst="rect">
            <a:avLst/>
          </a:prstGeom>
          <a:noFill/>
        </p:spPr>
        <p:txBody>
          <a:bodyPr wrap="none" rtlCol="0">
            <a:spAutoFit/>
          </a:bodyPr>
          <a:lstStyle/>
          <a:p>
            <a:r>
              <a:rPr lang="en-US" altLang="zh-CN" dirty="0">
                <a:latin typeface="Times New Roman Regular" panose="02020603050405020304" charset="0"/>
                <a:cs typeface="Times New Roman Regular" panose="02020603050405020304" charset="0"/>
              </a:rPr>
              <a:t>Sigmoid</a:t>
            </a:r>
            <a:endParaRPr lang="zh-CN" altLang="en-US" dirty="0">
              <a:latin typeface="Times New Roman Regular" panose="02020603050405020304" charset="0"/>
              <a:cs typeface="Times New Roman Regular" panose="02020603050405020304" charset="0"/>
            </a:endParaRPr>
          </a:p>
        </p:txBody>
      </p:sp>
      <p:sp>
        <p:nvSpPr>
          <p:cNvPr id="28" name="文本框 27"/>
          <p:cNvSpPr txBox="1"/>
          <p:nvPr/>
        </p:nvSpPr>
        <p:spPr>
          <a:xfrm>
            <a:off x="5314559" y="5271198"/>
            <a:ext cx="741680" cy="368300"/>
          </a:xfrm>
          <a:prstGeom prst="rect">
            <a:avLst/>
          </a:prstGeom>
          <a:noFill/>
        </p:spPr>
        <p:txBody>
          <a:bodyPr wrap="none" rtlCol="0">
            <a:spAutoFit/>
          </a:bodyPr>
          <a:lstStyle/>
          <a:p>
            <a:r>
              <a:rPr lang="en-US" altLang="zh-CN" dirty="0" err="1">
                <a:latin typeface="Times New Roman Regular" panose="02020603050405020304" charset="0"/>
                <a:cs typeface="Times New Roman Regular" panose="02020603050405020304" charset="0"/>
              </a:rPr>
              <a:t>ReLU</a:t>
            </a:r>
            <a:endParaRPr lang="zh-CN" altLang="en-US" dirty="0">
              <a:latin typeface="Times New Roman Regular" panose="02020603050405020304" charset="0"/>
              <a:cs typeface="Times New Roman Regular" panose="02020603050405020304" charset="0"/>
            </a:endParaRPr>
          </a:p>
        </p:txBody>
      </p:sp>
      <p:graphicFrame>
        <p:nvGraphicFramePr>
          <p:cNvPr id="29" name="对象 28"/>
          <p:cNvGraphicFramePr>
            <a:graphicFrameLocks noChangeAspect="1"/>
          </p:cNvGraphicFramePr>
          <p:nvPr/>
        </p:nvGraphicFramePr>
        <p:xfrm>
          <a:off x="958824" y="5459831"/>
          <a:ext cx="2079625" cy="835025"/>
        </p:xfrm>
        <a:graphic>
          <a:graphicData uri="http://schemas.openxmlformats.org/presentationml/2006/ole">
            <mc:AlternateContent xmlns:mc="http://schemas.openxmlformats.org/markup-compatibility/2006">
              <mc:Choice xmlns:v="urn:schemas-microsoft-com:vml" Requires="v">
                <p:oleObj spid="_x0000_s7228" name="AxMath" r:id="rId4" imgW="1371600" imgH="1371600" progId="Equation.AxMath">
                  <p:embed/>
                </p:oleObj>
              </mc:Choice>
              <mc:Fallback>
                <p:oleObj name="AxMath" r:id="rId4" imgW="1371600" imgH="1371600" progId="Equation.AxMath">
                  <p:embed/>
                  <p:pic>
                    <p:nvPicPr>
                      <p:cNvPr id="0" name="对象 28"/>
                      <p:cNvPicPr/>
                      <p:nvPr/>
                    </p:nvPicPr>
                    <p:blipFill>
                      <a:blip r:embed="rId5"/>
                      <a:stretch>
                        <a:fillRect/>
                      </a:stretch>
                    </p:blipFill>
                    <p:spPr>
                      <a:xfrm>
                        <a:off x="958824" y="5459831"/>
                        <a:ext cx="2079625" cy="83502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4838995" y="5640805"/>
          <a:ext cx="2419350" cy="473075"/>
        </p:xfrm>
        <a:graphic>
          <a:graphicData uri="http://schemas.openxmlformats.org/presentationml/2006/ole">
            <mc:AlternateContent xmlns:mc="http://schemas.openxmlformats.org/markup-compatibility/2006">
              <mc:Choice xmlns:v="urn:schemas-microsoft-com:vml" Requires="v">
                <p:oleObj spid="_x0000_s7229" name="AxMath" r:id="rId6" imgW="1371600" imgH="1371600" progId="Equation.AxMath">
                  <p:embed/>
                </p:oleObj>
              </mc:Choice>
              <mc:Fallback>
                <p:oleObj name="AxMath" r:id="rId6" imgW="1371600" imgH="1371600" progId="Equation.AxMath">
                  <p:embed/>
                  <p:pic>
                    <p:nvPicPr>
                      <p:cNvPr id="0" name="对象 29"/>
                      <p:cNvPicPr/>
                      <p:nvPr/>
                    </p:nvPicPr>
                    <p:blipFill>
                      <a:blip r:embed="rId7"/>
                      <a:stretch>
                        <a:fillRect/>
                      </a:stretch>
                    </p:blipFill>
                    <p:spPr>
                      <a:xfrm>
                        <a:off x="4838995" y="5640805"/>
                        <a:ext cx="2419350" cy="473075"/>
                      </a:xfrm>
                      <a:prstGeom prst="rect">
                        <a:avLst/>
                      </a:prstGeom>
                    </p:spPr>
                  </p:pic>
                </p:oleObj>
              </mc:Fallback>
            </mc:AlternateContent>
          </a:graphicData>
        </a:graphic>
      </p:graphicFrame>
      <p:pic>
        <p:nvPicPr>
          <p:cNvPr id="9" name="图片 8"/>
          <p:cNvPicPr>
            <a:picLocks noChangeAspect="1"/>
          </p:cNvPicPr>
          <p:nvPr/>
        </p:nvPicPr>
        <p:blipFill>
          <a:blip r:embed="rId8"/>
          <a:stretch>
            <a:fillRect/>
          </a:stretch>
        </p:blipFill>
        <p:spPr>
          <a:xfrm>
            <a:off x="7508875" y="2987040"/>
            <a:ext cx="4735830" cy="2642870"/>
          </a:xfrm>
          <a:prstGeom prst="rect">
            <a:avLst/>
          </a:prstGeom>
        </p:spPr>
      </p:pic>
      <p:pic>
        <p:nvPicPr>
          <p:cNvPr id="10" name="图片 9"/>
          <p:cNvPicPr>
            <a:picLocks noChangeAspect="1"/>
          </p:cNvPicPr>
          <p:nvPr/>
        </p:nvPicPr>
        <p:blipFill>
          <a:blip r:embed="rId9"/>
          <a:stretch>
            <a:fillRect/>
          </a:stretch>
        </p:blipFill>
        <p:spPr>
          <a:xfrm>
            <a:off x="7508875" y="-62230"/>
            <a:ext cx="4735830" cy="3049270"/>
          </a:xfrm>
          <a:prstGeom prst="rect">
            <a:avLst/>
          </a:prstGeom>
        </p:spPr>
      </p:pic>
      <p:sp>
        <p:nvSpPr>
          <p:cNvPr id="11" name="文本框 10"/>
          <p:cNvSpPr txBox="1"/>
          <p:nvPr/>
        </p:nvSpPr>
        <p:spPr>
          <a:xfrm>
            <a:off x="1120775" y="1056640"/>
            <a:ext cx="4831080" cy="2030095"/>
          </a:xfrm>
          <a:prstGeom prst="rect">
            <a:avLst/>
          </a:prstGeom>
          <a:noFill/>
        </p:spPr>
        <p:txBody>
          <a:bodyPr wrap="square" rtlCol="0">
            <a:spAutoFit/>
          </a:bodyPr>
          <a:lstStyle/>
          <a:p>
            <a:r>
              <a:rPr lang="en-US" altLang="zh-CN" dirty="0">
                <a:latin typeface="Times New Roman Regular" panose="02020603050405020304" charset="0"/>
                <a:ea typeface="微软雅黑" panose="020B0503020204020204" pitchFamily="34" charset="-122"/>
                <a:cs typeface="Times New Roman Regular" panose="02020603050405020304" charset="0"/>
                <a:sym typeface="+mn-ea"/>
              </a:rPr>
              <a:t>Due to the insufficient expressive ability of the linear model, the output of the convolutional layer is subjected to a nonlinear mapping, that is, activation, and the imitated neuron will only generate an output signal if the input exceeds the threshold.</a:t>
            </a:r>
            <a:endParaRPr lang="en-US" altLang="zh-CN" dirty="0">
              <a:latin typeface="Times New Roman Regular" panose="02020603050405020304" charset="0"/>
              <a:ea typeface="微软雅黑" panose="020B0503020204020204" pitchFamily="34" charset="-122"/>
              <a:cs typeface="Times New Roman Regular" panose="02020603050405020304" charset="0"/>
              <a:sym typeface="+mn-ea"/>
            </a:endParaRPr>
          </a:p>
          <a:p>
            <a:endParaRPr lang="zh-CN" altLang="en-US"/>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400000" flipH="1" flipV="1">
            <a:off x="3635053" y="-1711004"/>
            <a:ext cx="6845943" cy="10267951"/>
          </a:xfrm>
          <a:prstGeom prst="rect">
            <a:avLst/>
          </a:prstGeom>
        </p:spPr>
      </p:pic>
      <p:sp>
        <p:nvSpPr>
          <p:cNvPr id="8" name="任意多边形 3"/>
          <p:cNvSpPr/>
          <p:nvPr/>
        </p:nvSpPr>
        <p:spPr>
          <a:xfrm>
            <a:off x="1905968" y="2368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10" name="文本框 13"/>
          <p:cNvSpPr txBox="1">
            <a:spLocks noChangeArrowheads="1"/>
          </p:cNvSpPr>
          <p:nvPr/>
        </p:nvSpPr>
        <p:spPr bwMode="auto">
          <a:xfrm>
            <a:off x="1885204" y="2479675"/>
            <a:ext cx="261962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eaLnBrk="1" hangingPunct="1"/>
            <a:r>
              <a:rPr lang="en-US" altLang="zh-CN" sz="6600" dirty="0">
                <a:solidFill>
                  <a:srgbClr val="1C617E"/>
                </a:solidFill>
                <a:latin typeface="Helvetica-Roman-SemiB" pitchFamily="2" charset="0"/>
                <a:ea typeface="SimSun-ExtB" panose="02010609060101010101" pitchFamily="49" charset="-122"/>
                <a:cs typeface="Arial" panose="020B0604020202020204" pitchFamily="34" charset="0"/>
              </a:rPr>
              <a:t>PART03</a:t>
            </a:r>
            <a:endParaRPr lang="zh-CN" altLang="en-US" sz="6600" dirty="0">
              <a:solidFill>
                <a:srgbClr val="1C617E"/>
              </a:solidFill>
              <a:latin typeface="Helvetica-Roman-SemiB" pitchFamily="2" charset="0"/>
              <a:ea typeface="SimSun-ExtB" panose="02010609060101010101" pitchFamily="49" charset="-122"/>
              <a:cs typeface="Arial" panose="020B0604020202020204" pitchFamily="34" charset="0"/>
            </a:endParaRPr>
          </a:p>
        </p:txBody>
      </p:sp>
      <p:sp>
        <p:nvSpPr>
          <p:cNvPr id="11" name="任意多边形 5"/>
          <p:cNvSpPr/>
          <p:nvPr/>
        </p:nvSpPr>
        <p:spPr>
          <a:xfrm>
            <a:off x="1905968" y="4387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12" name="文本框 13"/>
          <p:cNvSpPr txBox="1">
            <a:spLocks noChangeArrowheads="1"/>
          </p:cNvSpPr>
          <p:nvPr/>
        </p:nvSpPr>
        <p:spPr bwMode="auto">
          <a:xfrm>
            <a:off x="1586440" y="3488399"/>
            <a:ext cx="34667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3200" i="1" dirty="0">
                <a:solidFill>
                  <a:srgbClr val="1C617E"/>
                </a:solidFill>
                <a:latin typeface="Cambria" panose="02040503050406030204" pitchFamily="18" charset="0"/>
                <a:ea typeface="Cambria" panose="02040503050406030204" pitchFamily="18" charset="0"/>
                <a:cs typeface="Times New Roman Regular" panose="02020603050405020304" charset="0"/>
                <a:sym typeface="+mn-ea"/>
              </a:rPr>
              <a:t>Program operation</a:t>
            </a:r>
            <a:endParaRPr lang="zh-CN" altLang="en-US" sz="3200" i="1" dirty="0">
              <a:solidFill>
                <a:srgbClr val="1C617E"/>
              </a:solidFill>
              <a:latin typeface="Cambria" panose="02040503050406030204" pitchFamily="18" charset="0"/>
              <a:ea typeface="Cambria" panose="02040503050406030204" pitchFamily="18"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Effect transition="in" filter="fade">
                                      <p:cBhvr>
                                        <p:cTn id="17" dur="1000"/>
                                        <p:tgtEl>
                                          <p:spTgt spid="10"/>
                                        </p:tgtEl>
                                      </p:cBhvr>
                                    </p:animEffect>
                                  </p:childTnLst>
                                </p:cTn>
                              </p:par>
                              <p:par>
                                <p:cTn id="18" presetID="42" presetClass="entr" presetSubtype="0" fill="hold" grpId="0" nodeType="with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2024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P</a:t>
            </a:r>
            <a:r>
              <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rogramming</a:t>
            </a:r>
            <a:endParaRPr lang="zh-CN" altLang="en-US"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04" y="1898407"/>
            <a:ext cx="12211051" cy="3764973"/>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25698" y="2587172"/>
            <a:ext cx="2563187" cy="460375"/>
          </a:xfrm>
          <a:prstGeom prst="rect">
            <a:avLst/>
          </a:prstGeom>
          <a:noFill/>
        </p:spPr>
        <p:txBody>
          <a:bodyPr wrap="square" rtlCol="0">
            <a:spAutoFit/>
          </a:bodyPr>
          <a:lstStyle/>
          <a:p>
            <a:r>
              <a:rPr lang="zh-CN" altLang="en-US" sz="2400" dirty="0">
                <a:solidFill>
                  <a:schemeClr val="bg1"/>
                </a:solidFill>
                <a:latin typeface="Times New Roman Regular" panose="02020603050405020304" charset="0"/>
                <a:cs typeface="Times New Roman Regular" panose="02020603050405020304" charset="0"/>
              </a:rPr>
              <a:t>Load dataset</a:t>
            </a:r>
            <a:endParaRPr lang="zh-CN" altLang="en-US" sz="2400" dirty="0">
              <a:solidFill>
                <a:schemeClr val="bg1"/>
              </a:solidFill>
              <a:latin typeface="Times New Roman Regular" panose="02020603050405020304" charset="0"/>
              <a:cs typeface="Times New Roman Regular" panose="02020603050405020304" charset="0"/>
            </a:endParaRPr>
          </a:p>
        </p:txBody>
      </p:sp>
      <p:sp>
        <p:nvSpPr>
          <p:cNvPr id="16" name="文本框 15"/>
          <p:cNvSpPr txBox="1"/>
          <p:nvPr/>
        </p:nvSpPr>
        <p:spPr>
          <a:xfrm>
            <a:off x="725697" y="4233879"/>
            <a:ext cx="2563187" cy="460375"/>
          </a:xfrm>
          <a:prstGeom prst="rect">
            <a:avLst/>
          </a:prstGeom>
          <a:noFill/>
        </p:spPr>
        <p:txBody>
          <a:bodyPr wrap="square" rtlCol="0">
            <a:spAutoFit/>
          </a:bodyPr>
          <a:lstStyle/>
          <a:p>
            <a:r>
              <a:rPr lang="en-US" altLang="zh-CN" sz="2400" b="1" dirty="0">
                <a:solidFill>
                  <a:schemeClr val="bg1"/>
                </a:solidFill>
                <a:latin typeface="Times New Roman Regular" panose="02020603050405020304" charset="0"/>
                <a:cs typeface="Times New Roman Regular" panose="02020603050405020304" charset="0"/>
              </a:rPr>
              <a:t>M</a:t>
            </a:r>
            <a:r>
              <a:rPr lang="zh-CN" altLang="en-US" sz="2400" b="1" dirty="0">
                <a:solidFill>
                  <a:schemeClr val="bg1"/>
                </a:solidFill>
                <a:latin typeface="Times New Roman Regular" panose="02020603050405020304" charset="0"/>
                <a:cs typeface="Times New Roman Regular" panose="02020603050405020304" charset="0"/>
              </a:rPr>
              <a:t>odel training</a:t>
            </a:r>
            <a:endParaRPr lang="zh-CN" altLang="en-US" sz="2400" b="1" dirty="0">
              <a:solidFill>
                <a:schemeClr val="bg1"/>
              </a:solidFill>
              <a:latin typeface="Times New Roman Regular" panose="02020603050405020304" charset="0"/>
              <a:cs typeface="Times New Roman Regular" panose="02020603050405020304" charset="0"/>
            </a:endParaRPr>
          </a:p>
        </p:txBody>
      </p:sp>
      <p:sp>
        <p:nvSpPr>
          <p:cNvPr id="20" name="文本框 19"/>
          <p:cNvSpPr txBox="1"/>
          <p:nvPr/>
        </p:nvSpPr>
        <p:spPr>
          <a:xfrm>
            <a:off x="4159446" y="2611466"/>
            <a:ext cx="2563187" cy="460375"/>
          </a:xfrm>
          <a:prstGeom prst="rect">
            <a:avLst/>
          </a:prstGeom>
          <a:noFill/>
        </p:spPr>
        <p:txBody>
          <a:bodyPr wrap="square" rtlCol="0">
            <a:spAutoFit/>
          </a:bodyPr>
          <a:lstStyle/>
          <a:p>
            <a:r>
              <a:rPr lang="en-US" altLang="zh-CN" sz="2400" dirty="0">
                <a:solidFill>
                  <a:schemeClr val="bg1"/>
                </a:solidFill>
                <a:latin typeface="Times New Roman Regular" panose="02020603050405020304" charset="0"/>
                <a:cs typeface="Times New Roman Regular" panose="02020603050405020304" charset="0"/>
              </a:rPr>
              <a:t>CNN Model</a:t>
            </a:r>
            <a:endParaRPr lang="en-US" altLang="zh-CN" sz="2400" dirty="0">
              <a:solidFill>
                <a:schemeClr val="bg1"/>
              </a:solidFill>
              <a:latin typeface="Times New Roman Regular" panose="02020603050405020304" charset="0"/>
              <a:cs typeface="Times New Roman Regular" panose="02020603050405020304" charset="0"/>
            </a:endParaRPr>
          </a:p>
        </p:txBody>
      </p:sp>
      <p:sp>
        <p:nvSpPr>
          <p:cNvPr id="24" name="文本框 23"/>
          <p:cNvSpPr txBox="1"/>
          <p:nvPr/>
        </p:nvSpPr>
        <p:spPr>
          <a:xfrm>
            <a:off x="4159250" y="4234180"/>
            <a:ext cx="2864485" cy="460375"/>
          </a:xfrm>
          <a:prstGeom prst="rect">
            <a:avLst/>
          </a:prstGeom>
          <a:noFill/>
        </p:spPr>
        <p:txBody>
          <a:bodyPr wrap="square" rtlCol="0">
            <a:spAutoFit/>
          </a:bodyPr>
          <a:lstStyle/>
          <a:p>
            <a:r>
              <a:rPr lang="zh-CN" altLang="en-US" sz="2400" b="1" dirty="0">
                <a:solidFill>
                  <a:schemeClr val="bg1"/>
                </a:solidFill>
                <a:latin typeface="Times New Roman Regular" panose="02020603050405020304" charset="0"/>
                <a:cs typeface="Times New Roman Regular" panose="02020603050405020304" charset="0"/>
              </a:rPr>
              <a:t>Model </a:t>
            </a:r>
            <a:r>
              <a:rPr lang="en-US" altLang="zh-CN" sz="2400" b="1" dirty="0">
                <a:solidFill>
                  <a:schemeClr val="bg1"/>
                </a:solidFill>
                <a:latin typeface="Times New Roman Regular" panose="02020603050405020304" charset="0"/>
                <a:cs typeface="Times New Roman Regular" panose="02020603050405020304" charset="0"/>
              </a:rPr>
              <a:t>P</a:t>
            </a:r>
            <a:r>
              <a:rPr lang="zh-CN" altLang="en-US" sz="2400" b="1" dirty="0">
                <a:solidFill>
                  <a:schemeClr val="bg1"/>
                </a:solidFill>
                <a:latin typeface="Times New Roman Regular" panose="02020603050405020304" charset="0"/>
                <a:cs typeface="Times New Roman Regular" panose="02020603050405020304" charset="0"/>
              </a:rPr>
              <a:t>rediction</a:t>
            </a:r>
            <a:endParaRPr lang="zh-CN" altLang="en-US" sz="2400" b="1" dirty="0">
              <a:solidFill>
                <a:schemeClr val="bg1"/>
              </a:solidFill>
              <a:latin typeface="Times New Roman Regular" panose="02020603050405020304" charset="0"/>
              <a:cs typeface="Times New Roman Regular" panose="02020603050405020304" charset="0"/>
            </a:endParaRPr>
          </a:p>
        </p:txBody>
      </p:sp>
      <p:grpSp>
        <p:nvGrpSpPr>
          <p:cNvPr id="10" name="组合 9"/>
          <p:cNvGrpSpPr/>
          <p:nvPr/>
        </p:nvGrpSpPr>
        <p:grpSpPr>
          <a:xfrm>
            <a:off x="7020232" y="1024541"/>
            <a:ext cx="4592462" cy="5510954"/>
            <a:chOff x="7020232" y="1024541"/>
            <a:chExt cx="4592462" cy="5510954"/>
          </a:xfrm>
        </p:grpSpPr>
        <p:pic>
          <p:nvPicPr>
            <p:cNvPr id="27" name="图片 26"/>
            <p:cNvPicPr>
              <a:picLocks noChangeAspect="1"/>
            </p:cNvPicPr>
            <p:nvPr/>
          </p:nvPicPr>
          <p:blipFill>
            <a:blip r:embed="rId2" cstate="email"/>
            <a:stretch>
              <a:fillRect/>
            </a:stretch>
          </p:blipFill>
          <p:spPr>
            <a:xfrm>
              <a:off x="7020232" y="1024541"/>
              <a:ext cx="4592462" cy="5510954"/>
            </a:xfrm>
            <a:prstGeom prst="rect">
              <a:avLst/>
            </a:pr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l="29665" t="2480" r="29665" b="2180"/>
            <a:stretch>
              <a:fillRect/>
            </a:stretch>
          </p:blipFill>
          <p:spPr>
            <a:xfrm>
              <a:off x="7880146" y="1898407"/>
              <a:ext cx="2864350" cy="3775109"/>
            </a:xfrm>
            <a:custGeom>
              <a:avLst/>
              <a:gdLst>
                <a:gd name="connsiteX0" fmla="*/ 0 w 2864350"/>
                <a:gd name="connsiteY0" fmla="*/ 0 h 3775109"/>
                <a:gd name="connsiteX1" fmla="*/ 2864350 w 2864350"/>
                <a:gd name="connsiteY1" fmla="*/ 0 h 3775109"/>
                <a:gd name="connsiteX2" fmla="*/ 2864350 w 2864350"/>
                <a:gd name="connsiteY2" fmla="*/ 3775109 h 3775109"/>
                <a:gd name="connsiteX3" fmla="*/ 0 w 2864350"/>
                <a:gd name="connsiteY3" fmla="*/ 3775109 h 3775109"/>
              </a:gdLst>
              <a:ahLst/>
              <a:cxnLst>
                <a:cxn ang="0">
                  <a:pos x="connsiteX0" y="connsiteY0"/>
                </a:cxn>
                <a:cxn ang="0">
                  <a:pos x="connsiteX1" y="connsiteY1"/>
                </a:cxn>
                <a:cxn ang="0">
                  <a:pos x="connsiteX2" y="connsiteY2"/>
                </a:cxn>
                <a:cxn ang="0">
                  <a:pos x="connsiteX3" y="connsiteY3"/>
                </a:cxn>
              </a:cxnLst>
              <a:rect l="l" t="t" r="r" b="b"/>
              <a:pathLst>
                <a:path w="2864350" h="3775109">
                  <a:moveTo>
                    <a:pt x="0" y="0"/>
                  </a:moveTo>
                  <a:lnTo>
                    <a:pt x="2864350" y="0"/>
                  </a:lnTo>
                  <a:lnTo>
                    <a:pt x="2864350" y="3775109"/>
                  </a:lnTo>
                  <a:lnTo>
                    <a:pt x="0" y="3775109"/>
                  </a:lnTo>
                  <a:close/>
                </a:path>
              </a:pathLst>
            </a:custGeom>
          </p:spPr>
        </p:pic>
      </p:gr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2"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childTnLst>
                          </p:cTn>
                        </p:par>
                        <p:par>
                          <p:cTn id="35" fill="hold">
                            <p:stCondLst>
                              <p:cond delay="3000"/>
                            </p:stCondLst>
                            <p:childTnLst>
                              <p:par>
                                <p:cTn id="36" presetID="42" presetClass="entr" presetSubtype="0"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Effect transition="in" filter="fade">
                                      <p:cBhvr>
                                        <p:cTn id="38" dur="250"/>
                                        <p:tgtEl>
                                          <p:spTgt spid="12"/>
                                        </p:tgtEl>
                                      </p:cBhvr>
                                    </p:animEffect>
                                    <p:anim calcmode="lin" valueType="num">
                                      <p:cBhvr>
                                        <p:cTn id="39" dur="250" fill="hold"/>
                                        <p:tgtEl>
                                          <p:spTgt spid="12"/>
                                        </p:tgtEl>
                                        <p:attrNameLst>
                                          <p:attrName>ppt_x</p:attrName>
                                        </p:attrNameLst>
                                      </p:cBhvr>
                                      <p:tavLst>
                                        <p:tav tm="0">
                                          <p:val>
                                            <p:strVal val="#ppt_x"/>
                                          </p:val>
                                        </p:tav>
                                        <p:tav tm="100000">
                                          <p:val>
                                            <p:strVal val="#ppt_x"/>
                                          </p:val>
                                        </p:tav>
                                      </p:tavLst>
                                    </p:anim>
                                    <p:anim calcmode="lin" valueType="num">
                                      <p:cBhvr>
                                        <p:cTn id="40" dur="25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3525"/>
                            </p:stCondLst>
                            <p:childTnLst>
                              <p:par>
                                <p:cTn id="42" presetID="42" presetClass="entr" presetSubtype="0" fill="hold" grpId="0" nodeType="afterEffect">
                                  <p:stCondLst>
                                    <p:cond delay="0"/>
                                  </p:stCondLst>
                                  <p:iterate type="lt">
                                    <p:tmPct val="10000"/>
                                  </p:iterate>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anim calcmode="lin" valueType="num">
                                      <p:cBhvr>
                                        <p:cTn id="45" dur="250" fill="hold"/>
                                        <p:tgtEl>
                                          <p:spTgt spid="20"/>
                                        </p:tgtEl>
                                        <p:attrNameLst>
                                          <p:attrName>ppt_x</p:attrName>
                                        </p:attrNameLst>
                                      </p:cBhvr>
                                      <p:tavLst>
                                        <p:tav tm="0">
                                          <p:val>
                                            <p:strVal val="#ppt_x"/>
                                          </p:val>
                                        </p:tav>
                                        <p:tav tm="100000">
                                          <p:val>
                                            <p:strVal val="#ppt_x"/>
                                          </p:val>
                                        </p:tav>
                                      </p:tavLst>
                                    </p:anim>
                                    <p:anim calcmode="lin" valueType="num">
                                      <p:cBhvr>
                                        <p:cTn id="46" dur="250" fill="hold"/>
                                        <p:tgtEl>
                                          <p:spTgt spid="20"/>
                                        </p:tgtEl>
                                        <p:attrNameLst>
                                          <p:attrName>ppt_y</p:attrName>
                                        </p:attrNameLst>
                                      </p:cBhvr>
                                      <p:tavLst>
                                        <p:tav tm="0">
                                          <p:val>
                                            <p:strVal val="#ppt_y+.1"/>
                                          </p:val>
                                        </p:tav>
                                        <p:tav tm="100000">
                                          <p:val>
                                            <p:strVal val="#ppt_y"/>
                                          </p:val>
                                        </p:tav>
                                      </p:tavLst>
                                    </p:anim>
                                  </p:childTnLst>
                                </p:cTn>
                              </p:par>
                            </p:childTnLst>
                          </p:cTn>
                        </p:par>
                        <p:par>
                          <p:cTn id="47" fill="hold">
                            <p:stCondLst>
                              <p:cond delay="3975"/>
                            </p:stCondLst>
                            <p:childTnLst>
                              <p:par>
                                <p:cTn id="48" presetID="42" presetClass="entr" presetSubtype="0" fill="hold" grpId="0" nodeType="afterEffect">
                                  <p:stCondLst>
                                    <p:cond delay="0"/>
                                  </p:stCondLst>
                                  <p:iterate type="lt">
                                    <p:tmPct val="10000"/>
                                  </p:iterate>
                                  <p:childTnLst>
                                    <p:set>
                                      <p:cBhvr>
                                        <p:cTn id="49" dur="1" fill="hold">
                                          <p:stCondLst>
                                            <p:cond delay="0"/>
                                          </p:stCondLst>
                                        </p:cTn>
                                        <p:tgtEl>
                                          <p:spTgt spid="16"/>
                                        </p:tgtEl>
                                        <p:attrNameLst>
                                          <p:attrName>style.visibility</p:attrName>
                                        </p:attrNameLst>
                                      </p:cBhvr>
                                      <p:to>
                                        <p:strVal val="visible"/>
                                      </p:to>
                                    </p:set>
                                    <p:animEffect transition="in" filter="fade">
                                      <p:cBhvr>
                                        <p:cTn id="50" dur="250"/>
                                        <p:tgtEl>
                                          <p:spTgt spid="16"/>
                                        </p:tgtEl>
                                      </p:cBhvr>
                                    </p:animEffect>
                                    <p:anim calcmode="lin" valueType="num">
                                      <p:cBhvr>
                                        <p:cTn id="51" dur="250" fill="hold"/>
                                        <p:tgtEl>
                                          <p:spTgt spid="16"/>
                                        </p:tgtEl>
                                        <p:attrNameLst>
                                          <p:attrName>ppt_x</p:attrName>
                                        </p:attrNameLst>
                                      </p:cBhvr>
                                      <p:tavLst>
                                        <p:tav tm="0">
                                          <p:val>
                                            <p:strVal val="#ppt_x"/>
                                          </p:val>
                                        </p:tav>
                                        <p:tav tm="100000">
                                          <p:val>
                                            <p:strVal val="#ppt_x"/>
                                          </p:val>
                                        </p:tav>
                                      </p:tavLst>
                                    </p:anim>
                                    <p:anim calcmode="lin" valueType="num">
                                      <p:cBhvr>
                                        <p:cTn id="52" dur="250" fill="hold"/>
                                        <p:tgtEl>
                                          <p:spTgt spid="16"/>
                                        </p:tgtEl>
                                        <p:attrNameLst>
                                          <p:attrName>ppt_y</p:attrName>
                                        </p:attrNameLst>
                                      </p:cBhvr>
                                      <p:tavLst>
                                        <p:tav tm="0">
                                          <p:val>
                                            <p:strVal val="#ppt_y+.1"/>
                                          </p:val>
                                        </p:tav>
                                        <p:tav tm="100000">
                                          <p:val>
                                            <p:strVal val="#ppt_y"/>
                                          </p:val>
                                        </p:tav>
                                      </p:tavLst>
                                    </p:anim>
                                  </p:childTnLst>
                                </p:cTn>
                              </p:par>
                            </p:childTnLst>
                          </p:cTn>
                        </p:par>
                        <p:par>
                          <p:cTn id="53" fill="hold">
                            <p:stCondLst>
                              <p:cond delay="4550"/>
                            </p:stCondLst>
                            <p:childTnLst>
                              <p:par>
                                <p:cTn id="54" presetID="42" presetClass="entr" presetSubtype="0" fill="hold" grpId="0" nodeType="afterEffect">
                                  <p:stCondLst>
                                    <p:cond delay="0"/>
                                  </p:stCondLst>
                                  <p:iterate type="lt">
                                    <p:tmPct val="10000"/>
                                  </p:iterate>
                                  <p:childTnLst>
                                    <p:set>
                                      <p:cBhvr>
                                        <p:cTn id="55" dur="1" fill="hold">
                                          <p:stCondLst>
                                            <p:cond delay="0"/>
                                          </p:stCondLst>
                                        </p:cTn>
                                        <p:tgtEl>
                                          <p:spTgt spid="24"/>
                                        </p:tgtEl>
                                        <p:attrNameLst>
                                          <p:attrName>style.visibility</p:attrName>
                                        </p:attrNameLst>
                                      </p:cBhvr>
                                      <p:to>
                                        <p:strVal val="visible"/>
                                      </p:to>
                                    </p:set>
                                    <p:animEffect transition="in" filter="fade">
                                      <p:cBhvr>
                                        <p:cTn id="56" dur="250"/>
                                        <p:tgtEl>
                                          <p:spTgt spid="24"/>
                                        </p:tgtEl>
                                      </p:cBhvr>
                                    </p:animEffect>
                                    <p:anim calcmode="lin" valueType="num">
                                      <p:cBhvr>
                                        <p:cTn id="57" dur="250" fill="hold"/>
                                        <p:tgtEl>
                                          <p:spTgt spid="24"/>
                                        </p:tgtEl>
                                        <p:attrNameLst>
                                          <p:attrName>ppt_x</p:attrName>
                                        </p:attrNameLst>
                                      </p:cBhvr>
                                      <p:tavLst>
                                        <p:tav tm="0">
                                          <p:val>
                                            <p:strVal val="#ppt_x"/>
                                          </p:val>
                                        </p:tav>
                                        <p:tav tm="100000">
                                          <p:val>
                                            <p:strVal val="#ppt_x"/>
                                          </p:val>
                                        </p:tav>
                                      </p:tavLst>
                                    </p:anim>
                                    <p:anim calcmode="lin" valueType="num">
                                      <p:cBhvr>
                                        <p:cTn id="58"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2" grpId="0"/>
      <p:bldP spid="16" grpId="0"/>
      <p:bldP spid="20"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0" y="-28519"/>
            <a:ext cx="4290646" cy="685800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617E"/>
              </a:solidFill>
            </a:endParaRPr>
          </a:p>
        </p:txBody>
      </p:sp>
      <p:sp>
        <p:nvSpPr>
          <p:cNvPr id="5" name="矩形 4"/>
          <p:cNvSpPr/>
          <p:nvPr/>
        </p:nvSpPr>
        <p:spPr>
          <a:xfrm>
            <a:off x="1272970" y="335503"/>
            <a:ext cx="9785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Model</a:t>
            </a:r>
            <a:endPar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98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model.py</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stretch>
            <a:fillRect/>
          </a:stretch>
        </p:blipFill>
        <p:spPr>
          <a:xfrm>
            <a:off x="4290695" y="152400"/>
            <a:ext cx="7767955" cy="6496050"/>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90"/>
                                          </p:val>
                                        </p:tav>
                                        <p:tav tm="100000">
                                          <p:val>
                                            <p:fltVal val="0"/>
                                          </p:val>
                                        </p:tav>
                                      </p:tavLst>
                                    </p:anim>
                                    <p:animEffect transition="in" filter="fade">
                                      <p:cBhvr>
                                        <p:cTn id="14" dur="500"/>
                                        <p:tgtEl>
                                          <p:spTgt spid="7"/>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par>
                          <p:cTn id="30" fill="hold">
                            <p:stCondLst>
                              <p:cond delay="17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0" y="-28519"/>
            <a:ext cx="4290646" cy="685800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617E"/>
              </a:solidFill>
            </a:endParaRPr>
          </a:p>
        </p:txBody>
      </p:sp>
      <p:sp>
        <p:nvSpPr>
          <p:cNvPr id="5" name="矩形 4"/>
          <p:cNvSpPr/>
          <p:nvPr/>
        </p:nvSpPr>
        <p:spPr>
          <a:xfrm>
            <a:off x="1272970" y="335503"/>
            <a:ext cx="8426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rPr>
              <a:t>Train</a:t>
            </a:r>
            <a:endParaRPr lang="en-US" altLang="zh-CN" sz="2400" dirty="0">
              <a:solidFill>
                <a:schemeClr val="bg1"/>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8322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train.py</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stretch>
            <a:fillRect/>
          </a:stretch>
        </p:blipFill>
        <p:spPr>
          <a:xfrm>
            <a:off x="4290695" y="73025"/>
            <a:ext cx="7021195" cy="6785610"/>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90"/>
                                          </p:val>
                                        </p:tav>
                                        <p:tav tm="100000">
                                          <p:val>
                                            <p:fltVal val="0"/>
                                          </p:val>
                                        </p:tav>
                                      </p:tavLst>
                                    </p:anim>
                                    <p:animEffect transition="in" filter="fade">
                                      <p:cBhvr>
                                        <p:cTn id="14" dur="500"/>
                                        <p:tgtEl>
                                          <p:spTgt spid="7"/>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par>
                          <p:cTn id="30" fill="hold">
                            <p:stCondLst>
                              <p:cond delay="17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0" y="-28519"/>
            <a:ext cx="4290646" cy="685800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617E"/>
              </a:solidFill>
            </a:endParaRPr>
          </a:p>
        </p:txBody>
      </p:sp>
      <p:sp>
        <p:nvSpPr>
          <p:cNvPr id="5" name="矩形 4"/>
          <p:cNvSpPr/>
          <p:nvPr/>
        </p:nvSpPr>
        <p:spPr>
          <a:xfrm>
            <a:off x="1272970" y="332963"/>
            <a:ext cx="2306955" cy="829945"/>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a:spAutoFit/>
          </a:bodyPr>
          <a:lstStyle/>
          <a:p>
            <a:pPr lvl="0" algn="l"/>
            <a:r>
              <a:rPr lang="zh-CN" altLang="en-US" sz="2400" dirty="0">
                <a:solidFill>
                  <a:schemeClr val="bg1"/>
                </a:solidFill>
                <a:latin typeface="Times New Roman Regular" panose="02020603050405020304" charset="0"/>
                <a:cs typeface="Times New Roman Regular" panose="02020603050405020304" charset="0"/>
                <a:sym typeface="+mn-ea"/>
              </a:rPr>
              <a:t>Model Prediction</a:t>
            </a:r>
            <a:endParaRPr lang="zh-CN" altLang="en-US" sz="2400" b="1" dirty="0">
              <a:solidFill>
                <a:schemeClr val="bg1"/>
              </a:solidFill>
              <a:sym typeface="+mn-ea"/>
            </a:endParaRPr>
          </a:p>
          <a:p>
            <a:pPr lvl="0" algn="l"/>
            <a:endParaRPr lang="zh-CN" altLang="en-US" sz="2400" b="1" dirty="0">
              <a:solidFill>
                <a:schemeClr val="bg1"/>
              </a:solidFill>
              <a:sym typeface="+mn-ea"/>
            </a:endParaRPr>
          </a:p>
        </p:txBody>
      </p:sp>
      <p:sp>
        <p:nvSpPr>
          <p:cNvPr id="6" name="文本框 5"/>
          <p:cNvSpPr txBox="1"/>
          <p:nvPr/>
        </p:nvSpPr>
        <p:spPr>
          <a:xfrm>
            <a:off x="1272970" y="704029"/>
            <a:ext cx="1042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predict.py</a:t>
            </a:r>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stretch>
            <a:fillRect/>
          </a:stretch>
        </p:blipFill>
        <p:spPr>
          <a:xfrm>
            <a:off x="4290695" y="-28575"/>
            <a:ext cx="7096125" cy="6858000"/>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90"/>
                                          </p:val>
                                        </p:tav>
                                        <p:tav tm="100000">
                                          <p:val>
                                            <p:fltVal val="0"/>
                                          </p:val>
                                        </p:tav>
                                      </p:tavLst>
                                    </p:anim>
                                    <p:animEffect transition="in" filter="fade">
                                      <p:cBhvr>
                                        <p:cTn id="14" dur="500"/>
                                        <p:tgtEl>
                                          <p:spTgt spid="7"/>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par>
                          <p:cTn id="30" fill="hold">
                            <p:stCondLst>
                              <p:cond delay="225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rPr>
              <a:t>Result</a:t>
            </a:r>
            <a:endParaRPr lang="en-US" altLang="zh-CN" sz="2400" b="1" dirty="0">
              <a:solidFill>
                <a:srgbClr val="1C617E"/>
              </a:solidFill>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Results show</a:t>
            </a:r>
            <a:endParaRPr lang="en-US" altLang="zh-CN" sz="1400" dirty="0">
              <a:solidFill>
                <a:srgbClr val="4EC2E6"/>
              </a:solidFill>
              <a:latin typeface="微软雅黑" panose="020B0503020204020204" pitchFamily="34" charset="-122"/>
              <a:ea typeface="微软雅黑" panose="020B0503020204020204" pitchFamily="34" charset="-122"/>
            </a:endParaRPr>
          </a:p>
          <a:p>
            <a:pPr algn="l"/>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rcRect t="3269" b="31167"/>
          <a:stretch>
            <a:fillRect/>
          </a:stretch>
        </p:blipFill>
        <p:spPr>
          <a:xfrm>
            <a:off x="934720" y="1303020"/>
            <a:ext cx="10301605" cy="4496435"/>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rPr>
              <a:t>Result</a:t>
            </a:r>
            <a:endParaRPr kumimoji="0" lang="en-US" altLang="zh-CN" sz="2400" b="1" i="0" u="none" strike="noStrike" kern="1200" cap="none" spc="0" normalizeH="0" baseline="0"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rPr>
              <a:t>Results show</a:t>
            </a:r>
            <a:endPar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pic>
        <p:nvPicPr>
          <p:cNvPr id="9" name="图片 8" descr="修改3"/>
          <p:cNvPicPr>
            <a:picLocks noChangeAspect="1"/>
          </p:cNvPicPr>
          <p:nvPr/>
        </p:nvPicPr>
        <p:blipFill>
          <a:blip r:embed="rId2"/>
          <a:stretch>
            <a:fillRect/>
          </a:stretch>
        </p:blipFill>
        <p:spPr>
          <a:xfrm>
            <a:off x="1485265" y="1056640"/>
            <a:ext cx="3700145" cy="1894840"/>
          </a:xfrm>
          <a:prstGeom prst="rect">
            <a:avLst/>
          </a:prstGeom>
        </p:spPr>
      </p:pic>
      <p:pic>
        <p:nvPicPr>
          <p:cNvPr id="12" name="图片 11" descr="修改4"/>
          <p:cNvPicPr>
            <a:picLocks noChangeAspect="1"/>
          </p:cNvPicPr>
          <p:nvPr/>
        </p:nvPicPr>
        <p:blipFill>
          <a:blip r:embed="rId3"/>
          <a:stretch>
            <a:fillRect/>
          </a:stretch>
        </p:blipFill>
        <p:spPr>
          <a:xfrm>
            <a:off x="1485265" y="3458210"/>
            <a:ext cx="7359015" cy="2794000"/>
          </a:xfrm>
          <a:prstGeom prst="rect">
            <a:avLst/>
          </a:prstGeom>
        </p:spPr>
      </p:pic>
      <p:pic>
        <p:nvPicPr>
          <p:cNvPr id="13" name="图片 12" descr="修改5"/>
          <p:cNvPicPr>
            <a:picLocks noChangeAspect="1"/>
          </p:cNvPicPr>
          <p:nvPr/>
        </p:nvPicPr>
        <p:blipFill>
          <a:blip r:embed="rId4"/>
          <a:stretch>
            <a:fillRect/>
          </a:stretch>
        </p:blipFill>
        <p:spPr>
          <a:xfrm>
            <a:off x="5193030" y="985520"/>
            <a:ext cx="6549390" cy="2449195"/>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P spid="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1048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sym typeface="+mn-ea"/>
              </a:rPr>
              <a:t>Result</a:t>
            </a:r>
            <a:endParaRPr kumimoji="0" lang="en-US" altLang="zh-CN" sz="2400" b="1" i="0" u="none" strike="noStrike" kern="1200" cap="none" spc="0" normalizeH="0" baseline="0" noProof="0" dirty="0">
              <a:ln>
                <a:noFill/>
              </a:ln>
              <a:solidFill>
                <a:srgbClr val="1C617E"/>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rPr>
              <a:t>Results show</a:t>
            </a:r>
            <a:endPar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4EC2E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pic>
        <p:nvPicPr>
          <p:cNvPr id="10" name="图片 9" descr="amend7 relu"/>
          <p:cNvPicPr>
            <a:picLocks noChangeAspect="1"/>
          </p:cNvPicPr>
          <p:nvPr/>
        </p:nvPicPr>
        <p:blipFill>
          <a:blip r:embed="rId2"/>
          <a:stretch>
            <a:fillRect/>
          </a:stretch>
        </p:blipFill>
        <p:spPr>
          <a:xfrm>
            <a:off x="815975" y="985520"/>
            <a:ext cx="4196715" cy="3261995"/>
          </a:xfrm>
          <a:prstGeom prst="rect">
            <a:avLst/>
          </a:prstGeom>
        </p:spPr>
      </p:pic>
      <p:pic>
        <p:nvPicPr>
          <p:cNvPr id="11" name="图片 10" descr="amend 7relu"/>
          <p:cNvPicPr>
            <a:picLocks noChangeAspect="1"/>
          </p:cNvPicPr>
          <p:nvPr/>
        </p:nvPicPr>
        <p:blipFill>
          <a:blip r:embed="rId3"/>
          <a:stretch>
            <a:fillRect/>
          </a:stretch>
        </p:blipFill>
        <p:spPr>
          <a:xfrm>
            <a:off x="3742055" y="4247515"/>
            <a:ext cx="8429625" cy="2600325"/>
          </a:xfrm>
          <a:prstGeom prst="rect">
            <a:avLst/>
          </a:prstGeom>
        </p:spPr>
      </p:pic>
      <p:sp>
        <p:nvSpPr>
          <p:cNvPr id="14" name="文本框 13"/>
          <p:cNvSpPr txBox="1"/>
          <p:nvPr/>
        </p:nvSpPr>
        <p:spPr>
          <a:xfrm>
            <a:off x="7761605" y="3581400"/>
            <a:ext cx="1125855" cy="521970"/>
          </a:xfrm>
          <a:prstGeom prst="rect">
            <a:avLst/>
          </a:prstGeom>
          <a:noFill/>
        </p:spPr>
        <p:txBody>
          <a:bodyPr wrap="square" rtlCol="0">
            <a:spAutoFit/>
          </a:bodyPr>
          <a:lstStyle/>
          <a:p>
            <a:r>
              <a:rPr lang="en-US" altLang="zh-CN" sz="2800"/>
              <a:t>labels</a:t>
            </a:r>
            <a:endParaRPr lang="en-US" altLang="zh-CN" sz="2800"/>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P spid="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sym typeface="+mn-ea"/>
              </a:rPr>
              <a:t>Result</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Results show</a:t>
            </a:r>
            <a:endParaRPr lang="en-US" altLang="zh-CN" sz="1400" dirty="0">
              <a:solidFill>
                <a:srgbClr val="4EC2E6"/>
              </a:solidFill>
              <a:latin typeface="微软雅黑" panose="020B0503020204020204" pitchFamily="34" charset="-122"/>
              <a:ea typeface="微软雅黑" panose="020B0503020204020204" pitchFamily="34" charset="-122"/>
            </a:endParaRPr>
          </a:p>
          <a:p>
            <a:pPr algn="l"/>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150" b="31721"/>
          <a:stretch>
            <a:fillRect/>
          </a:stretch>
        </p:blipFill>
        <p:spPr>
          <a:xfrm>
            <a:off x="1120925" y="1425173"/>
            <a:ext cx="10271509" cy="4682532"/>
          </a:xfrm>
          <a:prstGeom prst="rect">
            <a:avLst/>
          </a:prstGeom>
        </p:spPr>
      </p:pic>
      <p:pic>
        <p:nvPicPr>
          <p:cNvPr id="12" name="图片 11"/>
          <p:cNvPicPr>
            <a:picLocks noChangeAspect="1"/>
          </p:cNvPicPr>
          <p:nvPr/>
        </p:nvPicPr>
        <p:blipFill>
          <a:blip r:embed="rId3"/>
          <a:stretch>
            <a:fillRect/>
          </a:stretch>
        </p:blipFill>
        <p:spPr>
          <a:xfrm>
            <a:off x="3065804" y="3149906"/>
            <a:ext cx="6381750" cy="2333625"/>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365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Introduction to LSTMs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Graphic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3433" y="1094730"/>
            <a:ext cx="7844480" cy="4412215"/>
          </a:xfrm>
          <a:prstGeom prst="rect">
            <a:avLst/>
          </a:prstGeom>
        </p:spPr>
      </p:pic>
      <p:sp>
        <p:nvSpPr>
          <p:cNvPr id="13" name="文本框 12"/>
          <p:cNvSpPr txBox="1"/>
          <p:nvPr/>
        </p:nvSpPr>
        <p:spPr>
          <a:xfrm>
            <a:off x="2792439" y="5139842"/>
            <a:ext cx="6282646" cy="300339"/>
          </a:xfrm>
          <a:prstGeom prst="rect">
            <a:avLst/>
          </a:prstGeom>
          <a:noFill/>
        </p:spPr>
        <p:txBody>
          <a:bodyPr wrap="square">
            <a:spAutoFit/>
          </a:bodyPr>
          <a:lstStyle/>
          <a:p>
            <a:pPr algn="ctr">
              <a:lnSpc>
                <a:spcPts val="1575"/>
              </a:lnSpc>
              <a:spcBef>
                <a:spcPts val="1200"/>
              </a:spcBef>
              <a:spcAft>
                <a:spcPts val="1200"/>
              </a:spcAft>
            </a:pPr>
            <a:r>
              <a:rPr lang="en-GB" altLang="zh-CN" sz="1800" dirty="0">
                <a:effectLst/>
                <a:latin typeface="Times New Roman" panose="02020603050405020304" pitchFamily="18" charset="0"/>
                <a:ea typeface="Calibri" panose="020F0502020204030204" pitchFamily="34" charset="0"/>
              </a:rPr>
              <a:t>Figure </a:t>
            </a:r>
            <a:r>
              <a:rPr lang="en-US" altLang="zh-CN" sz="1800" dirty="0">
                <a:effectLst/>
                <a:latin typeface="Times New Roman" panose="02020603050405020304" pitchFamily="18" charset="0"/>
                <a:ea typeface="Calibri" panose="020F0502020204030204" pitchFamily="34" charset="0"/>
              </a:rPr>
              <a:t>1:</a:t>
            </a:r>
            <a:r>
              <a:rPr lang="en-GB" altLang="zh-CN" sz="1800" dirty="0">
                <a:effectLst/>
                <a:latin typeface="Times New Roman" panose="02020603050405020304" pitchFamily="18" charset="0"/>
                <a:ea typeface="Calibri" panose="020F0502020204030204" pitchFamily="34" charset="0"/>
              </a:rPr>
              <a:t> LSTM network structure.</a:t>
            </a:r>
            <a:endParaRPr lang="zh-CN" altLang="zh-CN" sz="2000" dirty="0">
              <a:effectLst/>
              <a:latin typeface="Times New Roman" panose="02020603050405020304" pitchFamily="18" charset="0"/>
              <a:ea typeface="宋体" pitchFamily="2" charset="-122"/>
            </a:endParaRPr>
          </a:p>
        </p:txBody>
      </p:sp>
      <p:sp>
        <p:nvSpPr>
          <p:cNvPr id="18" name="文本框 17"/>
          <p:cNvSpPr txBox="1"/>
          <p:nvPr/>
        </p:nvSpPr>
        <p:spPr>
          <a:xfrm>
            <a:off x="336770" y="6056380"/>
            <a:ext cx="11518460" cy="743665"/>
          </a:xfrm>
          <a:prstGeom prst="rect">
            <a:avLst/>
          </a:prstGeom>
          <a:noFill/>
        </p:spPr>
        <p:txBody>
          <a:bodyPr wrap="square">
            <a:spAutoFit/>
          </a:bodyPr>
          <a:lstStyle/>
          <a:p>
            <a:pPr lvl="0" algn="just">
              <a:lnSpc>
                <a:spcPct val="140000"/>
              </a:lnSpc>
              <a:spcAft>
                <a:spcPts val="800"/>
              </a:spcAft>
              <a:tabLst>
                <a:tab pos="252095" algn="l"/>
              </a:tabLst>
            </a:pPr>
            <a:r>
              <a:rPr lang="en-US" altLang="zh-CN" sz="1600" i="1" dirty="0">
                <a:effectLst/>
                <a:latin typeface="Cambria" panose="02040503050406030204" pitchFamily="18" charset="0"/>
                <a:ea typeface="Cambria" panose="02040503050406030204" pitchFamily="18" charset="0"/>
              </a:rPr>
              <a:t>[1] H. Ouyang, K. Huang, and H. Yan, “Prediction of Financial Time Series Based on LSTM Neural Network,” Chinese Journal of   Management Science, vol. 28, no. 4, pp. 27–35, Apr. 2020, </a:t>
            </a:r>
            <a:r>
              <a:rPr lang="en-US" altLang="zh-CN" sz="1600" i="1" dirty="0" err="1">
                <a:effectLst/>
                <a:latin typeface="Cambria" panose="02040503050406030204" pitchFamily="18" charset="0"/>
                <a:ea typeface="Cambria" panose="02040503050406030204" pitchFamily="18" charset="0"/>
              </a:rPr>
              <a:t>doi</a:t>
            </a:r>
            <a:r>
              <a:rPr lang="en-US" altLang="zh-CN" sz="1600" i="1" dirty="0">
                <a:effectLst/>
                <a:latin typeface="Cambria" panose="02040503050406030204" pitchFamily="18" charset="0"/>
                <a:ea typeface="Cambria" panose="02040503050406030204" pitchFamily="18" charset="0"/>
              </a:rPr>
              <a:t>: 10.16381/j.cnki.issn1003-207x.2020.04.003.</a:t>
            </a:r>
            <a:endParaRPr lang="zh-CN" altLang="zh-CN" sz="700" i="1" dirty="0">
              <a:effectLst/>
              <a:latin typeface="Cambria" panose="02040503050406030204" pitchFamily="18" charset="0"/>
              <a:ea typeface="宋体" pitchFamily="2"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sym typeface="+mn-ea"/>
              </a:rPr>
              <a:t>Result</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Results show</a:t>
            </a:r>
            <a:endParaRPr lang="en-US" altLang="zh-CN" sz="1400" dirty="0">
              <a:solidFill>
                <a:srgbClr val="4EC2E6"/>
              </a:solidFill>
              <a:latin typeface="微软雅黑" panose="020B0503020204020204" pitchFamily="34" charset="-122"/>
              <a:ea typeface="微软雅黑" panose="020B0503020204020204" pitchFamily="34" charset="-122"/>
            </a:endParaRPr>
          </a:p>
          <a:p>
            <a:pPr algn="l"/>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2"/>
          <a:srcRect r="150" b="22638"/>
          <a:stretch>
            <a:fillRect/>
          </a:stretch>
        </p:blipFill>
        <p:spPr>
          <a:xfrm>
            <a:off x="1035139" y="1227249"/>
            <a:ext cx="10271509" cy="5305530"/>
          </a:xfrm>
          <a:prstGeom prst="rect">
            <a:avLst/>
          </a:prstGeom>
        </p:spPr>
      </p:pic>
      <p:pic>
        <p:nvPicPr>
          <p:cNvPr id="12" name="图片 11"/>
          <p:cNvPicPr>
            <a:picLocks noChangeAspect="1"/>
          </p:cNvPicPr>
          <p:nvPr/>
        </p:nvPicPr>
        <p:blipFill rotWithShape="1">
          <a:blip r:embed="rId3"/>
          <a:srcRect t="4746"/>
          <a:stretch>
            <a:fillRect/>
          </a:stretch>
        </p:blipFill>
        <p:spPr>
          <a:xfrm>
            <a:off x="3323607" y="3545209"/>
            <a:ext cx="6018183" cy="2085542"/>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1023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dirty="0">
                <a:ln>
                  <a:noFill/>
                </a:ln>
                <a:solidFill>
                  <a:srgbClr val="1C617E"/>
                </a:solidFill>
                <a:effectLst/>
                <a:uLnTx/>
                <a:uFillTx/>
                <a:latin typeface="Times New Roman Regular" panose="02020603050405020304" charset="0"/>
                <a:ea typeface="微软雅黑" panose="020B0503020204020204" pitchFamily="34" charset="-122"/>
                <a:cs typeface="Times New Roman Regular" panose="02020603050405020304" charset="0"/>
                <a:sym typeface="+mn-ea"/>
              </a:rPr>
              <a:t>Result</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72970" y="704029"/>
            <a:ext cx="1293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6600">
                <a:solidFill>
                  <a:srgbClr val="1C617E"/>
                </a:solidFill>
                <a:latin typeface="Helvetica-Roman-SemiB" pitchFamily="2" charset="0"/>
                <a:ea typeface="SimSun-ExtB" panose="02010609060101010101" pitchFamily="49" charset="-122"/>
                <a:cs typeface="Arial" panose="020B0604020202020204" pitchFamily="34" charset="0"/>
              </a:defRPr>
            </a:lvl1pPr>
            <a:lvl2pPr marL="742950" indent="-285750">
              <a:defRPr sz="1300">
                <a:latin typeface="Calibri" panose="020F0502020204030204" pitchFamily="34" charset="0"/>
                <a:ea typeface="宋体" pitchFamily="2" charset="-122"/>
              </a:defRPr>
            </a:lvl2pPr>
            <a:lvl3pPr marL="1143000" indent="-228600">
              <a:defRPr sz="1300">
                <a:latin typeface="Calibri" panose="020F0502020204030204" pitchFamily="34" charset="0"/>
                <a:ea typeface="宋体" pitchFamily="2" charset="-122"/>
              </a:defRPr>
            </a:lvl3pPr>
            <a:lvl4pPr marL="1600200" indent="-228600">
              <a:defRPr sz="1300">
                <a:latin typeface="Calibri" panose="020F0502020204030204" pitchFamily="34" charset="0"/>
                <a:ea typeface="宋体" pitchFamily="2" charset="-122"/>
              </a:defRPr>
            </a:lvl4pPr>
            <a:lvl5pPr marL="2057400" indent="-228600">
              <a:defRPr sz="1300">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itchFamily="2" charset="-122"/>
              </a:defRPr>
            </a:lvl9pPr>
          </a:lstStyle>
          <a:p>
            <a:pPr algn="l"/>
            <a:r>
              <a:rPr lang="en-US" altLang="zh-CN" sz="1400" dirty="0">
                <a:solidFill>
                  <a:srgbClr val="4EC2E6"/>
                </a:solidFill>
                <a:latin typeface="微软雅黑" panose="020B0503020204020204" pitchFamily="34" charset="-122"/>
                <a:ea typeface="微软雅黑" panose="020B0503020204020204" pitchFamily="34" charset="-122"/>
              </a:rPr>
              <a:t>Results show</a:t>
            </a:r>
            <a:endParaRPr lang="en-US" altLang="zh-CN" sz="1400" dirty="0">
              <a:solidFill>
                <a:srgbClr val="4EC2E6"/>
              </a:solidFill>
              <a:latin typeface="微软雅黑" panose="020B0503020204020204" pitchFamily="34" charset="-122"/>
              <a:ea typeface="微软雅黑" panose="020B0503020204020204" pitchFamily="34" charset="-122"/>
            </a:endParaRPr>
          </a:p>
          <a:p>
            <a:pPr algn="l"/>
            <a:endParaRPr lang="en-US" altLang="zh-CN" sz="1400" dirty="0">
              <a:solidFill>
                <a:srgbClr val="4EC2E6"/>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2"/>
          <a:srcRect l="1" r="238" b="25696"/>
          <a:stretch>
            <a:fillRect/>
          </a:stretch>
        </p:blipFill>
        <p:spPr>
          <a:xfrm>
            <a:off x="1120925" y="1113621"/>
            <a:ext cx="10324148" cy="5126406"/>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1943100" y="0"/>
            <a:ext cx="10248900" cy="6833243"/>
          </a:xfrm>
          <a:prstGeom prst="rect">
            <a:avLst/>
          </a:prstGeom>
        </p:spPr>
      </p:pic>
      <p:sp>
        <p:nvSpPr>
          <p:cNvPr id="3" name="Picture 1"/>
          <p:cNvSpPr/>
          <p:nvPr/>
        </p:nvSpPr>
        <p:spPr>
          <a:xfrm flipH="1">
            <a:off x="1" y="0"/>
            <a:ext cx="12192000" cy="6858646"/>
          </a:xfrm>
          <a:custGeom>
            <a:avLst/>
            <a:gdLst/>
            <a:ahLst/>
            <a:cxnLst/>
            <a:rect l="0" t="0" r="0" b="0"/>
            <a:pathLst>
              <a:path w="10287001" h="6858646">
                <a:moveTo>
                  <a:pt x="0" y="0"/>
                </a:moveTo>
                <a:lnTo>
                  <a:pt x="10287000" y="0"/>
                </a:lnTo>
                <a:lnTo>
                  <a:pt x="10287000" y="6858645"/>
                </a:lnTo>
                <a:lnTo>
                  <a:pt x="0" y="6858645"/>
                </a:lnTo>
                <a:close/>
              </a:path>
            </a:pathLst>
          </a:custGeom>
          <a:gradFill flip="none" rotWithShape="1">
            <a:gsLst>
              <a:gs pos="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905968" y="2368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5" name="文本框 13"/>
          <p:cNvSpPr txBox="1">
            <a:spLocks noChangeArrowheads="1"/>
          </p:cNvSpPr>
          <p:nvPr/>
        </p:nvSpPr>
        <p:spPr bwMode="auto">
          <a:xfrm>
            <a:off x="1659982" y="2479675"/>
            <a:ext cx="30700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itchFamily="2" charset="-122"/>
              </a:defRPr>
            </a:lvl1pPr>
            <a:lvl2pPr marL="742950" indent="-285750">
              <a:defRPr sz="1300">
                <a:solidFill>
                  <a:schemeClr val="tx1"/>
                </a:solidFill>
                <a:latin typeface="Calibri" panose="020F0502020204030204" pitchFamily="34" charset="0"/>
                <a:ea typeface="宋体" pitchFamily="2" charset="-122"/>
              </a:defRPr>
            </a:lvl2pPr>
            <a:lvl3pPr marL="1143000" indent="-228600">
              <a:defRPr sz="1300">
                <a:solidFill>
                  <a:schemeClr val="tx1"/>
                </a:solidFill>
                <a:latin typeface="Calibri" panose="020F0502020204030204" pitchFamily="34" charset="0"/>
                <a:ea typeface="宋体" pitchFamily="2" charset="-122"/>
              </a:defRPr>
            </a:lvl3pPr>
            <a:lvl4pPr marL="1600200" indent="-228600">
              <a:defRPr sz="1300">
                <a:solidFill>
                  <a:schemeClr val="tx1"/>
                </a:solidFill>
                <a:latin typeface="Calibri" panose="020F0502020204030204" pitchFamily="34" charset="0"/>
                <a:ea typeface="宋体" pitchFamily="2" charset="-122"/>
              </a:defRPr>
            </a:lvl4pPr>
            <a:lvl5pPr marL="2057400" indent="-228600">
              <a:defRPr sz="1300">
                <a:solidFill>
                  <a:schemeClr val="tx1"/>
                </a:solidFill>
                <a:latin typeface="Calibri" panose="020F0502020204030204" pitchFamily="3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itchFamily="2" charset="-122"/>
              </a:defRPr>
            </a:lvl9pPr>
          </a:lstStyle>
          <a:p>
            <a:pPr algn="ctr" eaLnBrk="1" hangingPunct="1"/>
            <a:r>
              <a:rPr lang="en-US" altLang="zh-CN" sz="6600" dirty="0">
                <a:solidFill>
                  <a:srgbClr val="1C617E"/>
                </a:solidFill>
                <a:latin typeface="Helvetica-Roman-SemiB" pitchFamily="2" charset="0"/>
                <a:ea typeface="SimSun-ExtB" panose="02010609060101010101" pitchFamily="49" charset="-122"/>
                <a:cs typeface="Arial" panose="020B0604020202020204" pitchFamily="34" charset="0"/>
              </a:rPr>
              <a:t>PART04</a:t>
            </a:r>
            <a:endParaRPr lang="zh-CN" altLang="en-US" sz="6600" dirty="0">
              <a:solidFill>
                <a:srgbClr val="1C617E"/>
              </a:solidFill>
              <a:latin typeface="Helvetica-Roman-SemiB" pitchFamily="2" charset="0"/>
              <a:ea typeface="SimSun-ExtB" panose="02010609060101010101" pitchFamily="49" charset="-122"/>
              <a:cs typeface="Arial" panose="020B0604020202020204" pitchFamily="34" charset="0"/>
            </a:endParaRPr>
          </a:p>
        </p:txBody>
      </p:sp>
      <p:sp>
        <p:nvSpPr>
          <p:cNvPr id="6" name="任意多边形 5"/>
          <p:cNvSpPr/>
          <p:nvPr/>
        </p:nvSpPr>
        <p:spPr>
          <a:xfrm>
            <a:off x="1905968" y="4387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endParaRPr>
          </a:p>
        </p:txBody>
      </p:sp>
      <p:sp>
        <p:nvSpPr>
          <p:cNvPr id="10" name="文本框 13"/>
          <p:cNvSpPr txBox="1">
            <a:spLocks noChangeArrowheads="1"/>
          </p:cNvSpPr>
          <p:nvPr/>
        </p:nvSpPr>
        <p:spPr bwMode="auto">
          <a:xfrm>
            <a:off x="2383365" y="3523390"/>
            <a:ext cx="18742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i="1" dirty="0">
                <a:solidFill>
                  <a:srgbClr val="1C617E"/>
                </a:solidFill>
                <a:latin typeface="Cambria" panose="02040503050406030204" pitchFamily="18" charset="0"/>
                <a:ea typeface="Cambria" panose="02040503050406030204" pitchFamily="18" charset="0"/>
                <a:cs typeface="Times New Roman Regular" panose="02020603050405020304" charset="0"/>
              </a:rPr>
              <a:t>Summary</a:t>
            </a:r>
            <a:endParaRPr lang="en-US" altLang="zh-CN" sz="3200" i="1" dirty="0">
              <a:solidFill>
                <a:srgbClr val="1C617E"/>
              </a:solidFill>
              <a:latin typeface="Cambria" panose="02040503050406030204" pitchFamily="18" charset="0"/>
              <a:ea typeface="Cambria" panose="02040503050406030204" pitchFamily="18"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Effect transition="in" filter="fade">
                                      <p:cBhvr>
                                        <p:cTn id="17" dur="1000"/>
                                        <p:tgtEl>
                                          <p:spTgt spid="5"/>
                                        </p:tgtEl>
                                      </p:cBhvr>
                                    </p:animEffect>
                                  </p:childTnLst>
                                </p:cTn>
                              </p:par>
                              <p:par>
                                <p:cTn id="18" presetID="42" presetClass="entr" presetSubtype="0" fill="hold" grpId="0"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272970" y="335503"/>
            <a:ext cx="15836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Summary</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7" name="矩形 6"/>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50025" y="658898"/>
            <a:ext cx="5781369" cy="5446395"/>
          </a:xfrm>
          <a:prstGeom prst="rect">
            <a:avLst/>
          </a:prstGeom>
          <a:solidFill>
            <a:schemeClr val="bg1"/>
          </a:solidFill>
        </p:spPr>
        <p:txBody>
          <a:bodyPr wrap="square">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  </a:t>
            </a:r>
            <a:r>
              <a:rPr lang="zh-CN" altLang="en-US" dirty="0">
                <a:latin typeface="Times New Roman Regular" panose="02020603050405020304" charset="0"/>
                <a:ea typeface="微软雅黑 Light" panose="020B0502040204020203" pitchFamily="34" charset="-122"/>
                <a:cs typeface="Times New Roman Regular" panose="02020603050405020304" charset="0"/>
              </a:rPr>
              <a:t>    </a:t>
            </a:r>
            <a:r>
              <a:rPr lang="zh-CN" altLang="en-US" dirty="0">
                <a:latin typeface="Times New Roman Regular" panose="02020603050405020304" charset="0"/>
                <a:cs typeface="Times New Roman Regular" panose="02020603050405020304" charset="0"/>
              </a:rPr>
              <a:t>Nowadays, since the latest convolutional neural network has solved the problem of feature expression in the field of computer vision to a certain extent, convolutional neural network has begun to be used in many research directions such as object detection, image segmentation, instance segmentation, image generation, face recognition, Vehicle recognition, human pose estimation, etc. are brilliant, and the research results achieved are far beyond traditional algorithms. Commercial applications such as deep learning or convolutional neural networks are quietly changing our lives through face-swiping payments, traffic sky-eye systems, and unmanned driving.</a:t>
            </a:r>
            <a:endParaRPr lang="zh-CN" altLang="en-US" dirty="0"/>
          </a:p>
          <a:p>
            <a:br>
              <a:rPr lang="zh-CN" altLang="en-US" sz="1200" dirty="0"/>
            </a:b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1514475"/>
            <a:ext cx="5498465" cy="3456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 calcmode="lin" valueType="num">
                                      <p:cBhvr>
                                        <p:cTn id="16" dur="500" fill="hold"/>
                                        <p:tgtEl>
                                          <p:spTgt spid="8"/>
                                        </p:tgtEl>
                                        <p:attrNameLst>
                                          <p:attrName>style.rotation</p:attrName>
                                        </p:attrNameLst>
                                      </p:cBhvr>
                                      <p:tavLst>
                                        <p:tav tm="0">
                                          <p:val>
                                            <p:fltVal val="90"/>
                                          </p:val>
                                        </p:tav>
                                        <p:tav tm="100000">
                                          <p:val>
                                            <p:fltVal val="0"/>
                                          </p:val>
                                        </p:tav>
                                      </p:tavLst>
                                    </p:anim>
                                    <p:animEffect transition="in" filter="fade">
                                      <p:cBhvr>
                                        <p:cTn id="17" dur="500"/>
                                        <p:tgtEl>
                                          <p:spTgt spid="8"/>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362"/>
                                        </p:tgtEl>
                                        <p:attrNameLst>
                                          <p:attrName>style.visibility</p:attrName>
                                        </p:attrNameLst>
                                      </p:cBhvr>
                                      <p:to>
                                        <p:strVal val="visible"/>
                                      </p:to>
                                    </p:set>
                                    <p:animEffect transition="in" filter="fade">
                                      <p:cBhvr>
                                        <p:cTn id="3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10286032" cy="6858000"/>
          </a:xfrm>
          <a:prstGeom prst="rect">
            <a:avLst/>
          </a:prstGeom>
        </p:spPr>
      </p:pic>
      <p:sp>
        <p:nvSpPr>
          <p:cNvPr id="3" name="文本框 2"/>
          <p:cNvSpPr txBox="1"/>
          <p:nvPr/>
        </p:nvSpPr>
        <p:spPr>
          <a:xfrm>
            <a:off x="7053348" y="2498948"/>
            <a:ext cx="5566424" cy="1200329"/>
          </a:xfrm>
          <a:prstGeom prst="rect">
            <a:avLst/>
          </a:prstGeom>
          <a:noFill/>
          <a:effectLst/>
        </p:spPr>
        <p:txBody>
          <a:bodyPr wrap="square" rtlCol="0">
            <a:spAutoFit/>
          </a:bodyPr>
          <a:lstStyle/>
          <a:p>
            <a:r>
              <a:rPr lang="en-US" altLang="zh-CN" sz="7200" b="1" dirty="0">
                <a:solidFill>
                  <a:srgbClr val="1C617E"/>
                </a:solidFill>
                <a:latin typeface="微软雅黑" panose="020B0503020204020204" pitchFamily="34" charset="-122"/>
                <a:ea typeface="微软雅黑" panose="020B0503020204020204" pitchFamily="34" charset="-122"/>
              </a:rPr>
              <a:t>THANKS</a:t>
            </a:r>
            <a:endParaRPr lang="zh-CN" altLang="en-US" sz="7200" b="1" dirty="0">
              <a:solidFill>
                <a:srgbClr val="1C617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7207592" y="3608121"/>
            <a:ext cx="3165975" cy="61816"/>
            <a:chOff x="6654916" y="3745935"/>
            <a:chExt cx="4033782" cy="78760"/>
          </a:xfrm>
          <a:solidFill>
            <a:schemeClr val="tx1">
              <a:lumMod val="50000"/>
              <a:lumOff val="50000"/>
            </a:schemeClr>
          </a:solidFill>
        </p:grpSpPr>
        <p:cxnSp>
          <p:nvCxnSpPr>
            <p:cNvPr id="6" name="直接连接符 5"/>
            <p:cNvCxnSpPr/>
            <p:nvPr/>
          </p:nvCxnSpPr>
          <p:spPr>
            <a:xfrm>
              <a:off x="6667054" y="3785315"/>
              <a:ext cx="4021644" cy="0"/>
            </a:xfrm>
            <a:prstGeom prst="line">
              <a:avLst/>
            </a:prstGeom>
            <a:grpFill/>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54916" y="3745935"/>
              <a:ext cx="756097" cy="78760"/>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365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Introduction to LSTMs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784385" y="1014510"/>
                <a:ext cx="10603030" cy="7725192"/>
              </a:xfrm>
              <a:prstGeom prst="rect">
                <a:avLst/>
              </a:prstGeom>
              <a:noFill/>
            </p:spPr>
            <p:txBody>
              <a:bodyPr wrap="square">
                <a:spAutoFit/>
              </a:bodyPr>
              <a:lstStyle/>
              <a:p>
                <a:pPr algn="just">
                  <a:spcAft>
                    <a:spcPts val="800"/>
                  </a:spcAft>
                </a:pPr>
                <a:r>
                  <a:rPr lang="en-US" altLang="zh-CN" sz="2000" dirty="0">
                    <a:effectLst/>
                    <a:latin typeface="Times New Roman" panose="02020603050405020304" pitchFamily="18" charset="0"/>
                    <a:ea typeface="宋体" pitchFamily="2" charset="-122"/>
                  </a:rPr>
                  <a:t>Firstly, the information that needs to be eliminated from the cell is determined by the forget gate (</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itchFamily="2" charset="-122"/>
                          </a:rPr>
                          <m:t>𝑓</m:t>
                        </m:r>
                      </m:e>
                      <m:sub>
                        <m:r>
                          <a:rPr lang="en-US" altLang="zh-CN" sz="2000" i="1">
                            <a:effectLst/>
                            <a:latin typeface="Cambria Math" panose="02040503050406030204" pitchFamily="18" charset="0"/>
                            <a:ea typeface="宋体" pitchFamily="2" charset="-122"/>
                          </a:rPr>
                          <m:t>𝑡</m:t>
                        </m:r>
                      </m:sub>
                    </m:sSub>
                  </m:oMath>
                </a14:m>
                <a:r>
                  <a:rPr lang="en-US" altLang="zh-CN" sz="2000" dirty="0">
                    <a:effectLst/>
                    <a:latin typeface="Times New Roman" panose="02020603050405020304" pitchFamily="18" charset="0"/>
                    <a:ea typeface="宋体" pitchFamily="2" charset="-122"/>
                  </a:rPr>
                  <a:t>) of the Equation (1) as follows:</a:t>
                </a:r>
                <a:endParaRPr lang="en-US" altLang="zh-CN" sz="2000" dirty="0">
                  <a:effectLst/>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endParaRPr lang="en-US" altLang="zh-CN" sz="2000" dirty="0">
                  <a:effectLst/>
                  <a:latin typeface="Times New Roman" panose="02020603050405020304" pitchFamily="18" charset="0"/>
                  <a:ea typeface="宋体" pitchFamily="2" charset="-122"/>
                </a:endParaRPr>
              </a:p>
              <a:p>
                <a:pPr algn="just">
                  <a:spcAft>
                    <a:spcPts val="800"/>
                  </a:spcAft>
                </a:pPr>
                <a:r>
                  <a:rPr lang="en-US" altLang="zh-CN" sz="2000" dirty="0">
                    <a:latin typeface="Times New Roman" panose="02020603050405020304" pitchFamily="18" charset="0"/>
                    <a:ea typeface="宋体" pitchFamily="2" charset="-122"/>
                  </a:rPr>
                  <a:t>where </a:t>
                </a:r>
                <a14:m>
                  <m:oMath xmlns:m="http://schemas.openxmlformats.org/officeDocument/2006/math">
                    <m:r>
                      <a:rPr lang="en-US" altLang="zh-CN" sz="2000">
                        <a:latin typeface="Cambria Math" panose="02040503050406030204" pitchFamily="18" charset="0"/>
                        <a:ea typeface="宋体" pitchFamily="2" charset="-122"/>
                      </a:rPr>
                      <m:t>𝜎</m:t>
                    </m:r>
                  </m:oMath>
                </a14:m>
                <a:r>
                  <a:rPr lang="en-US" altLang="zh-CN" sz="2000" dirty="0">
                    <a:latin typeface="Times New Roman" panose="02020603050405020304" pitchFamily="18" charset="0"/>
                    <a:ea typeface="宋体" pitchFamily="2" charset="-122"/>
                  </a:rPr>
                  <a:t> is the sigmoid activation function which represents the amount of information retained,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𝑥</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is the current input vector, and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ℎ</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is the currently hidden layer vector.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𝑏</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𝑥</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𝑥</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are the bias, the input weight, and the loop weight of the forget gate, respectively.</a:t>
                </a:r>
                <a:endParaRPr lang="en-US" altLang="zh-CN" sz="2000" dirty="0">
                  <a:latin typeface="Times New Roman" panose="02020603050405020304" pitchFamily="18" charset="0"/>
                  <a:ea typeface="宋体" pitchFamily="2" charset="-122"/>
                </a:endParaRPr>
              </a:p>
              <a:p>
                <a:pPr algn="just">
                  <a:spcAft>
                    <a:spcPts val="800"/>
                  </a:spcAft>
                </a:pPr>
                <a:r>
                  <a:rPr lang="en-US" altLang="zh-CN" sz="2000" dirty="0">
                    <a:latin typeface="Times New Roman" panose="02020603050405020304" pitchFamily="18" charset="0"/>
                    <a:ea typeface="宋体" pitchFamily="2" charset="-122"/>
                  </a:rPr>
                  <a:t>Next, the information state is updated in the cell. The external input gate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𝑖</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is controlled by a sigmoid activation function of the Equation (2) as follows:</a:t>
                </a:r>
                <a:endParaRPr lang="en-US" altLang="zh-CN" sz="2000" dirty="0">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r>
                  <a:rPr lang="en-US" altLang="zh-CN" sz="2000" dirty="0">
                    <a:latin typeface="Times New Roman" panose="02020603050405020304" pitchFamily="18" charset="0"/>
                    <a:ea typeface="宋体" pitchFamily="2" charset="-122"/>
                  </a:rPr>
                  <a:t>Meanwhile, the cell state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𝐶</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is updated on the basis of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𝐶</m:t>
                        </m:r>
                      </m:e>
                      <m:sub>
                        <m:r>
                          <a:rPr lang="en-US" altLang="zh-CN" sz="2000">
                            <a:latin typeface="Cambria Math" panose="02040503050406030204" pitchFamily="18" charset="0"/>
                            <a:ea typeface="宋体" pitchFamily="2" charset="-122"/>
                          </a:rPr>
                          <m:t>𝑡</m:t>
                        </m:r>
                        <m:r>
                          <a:rPr lang="en-US" altLang="zh-CN" sz="2000">
                            <a:latin typeface="Cambria Math" panose="02040503050406030204" pitchFamily="18" charset="0"/>
                            <a:ea typeface="宋体" pitchFamily="2" charset="-122"/>
                          </a:rPr>
                          <m:t>−</m:t>
                        </m:r>
                        <m:r>
                          <a:rPr lang="en-US" altLang="zh-CN" sz="2000">
                            <a:latin typeface="Cambria Math" panose="02040503050406030204" pitchFamily="18" charset="0"/>
                            <a:ea typeface="宋体" pitchFamily="2" charset="-122"/>
                          </a:rPr>
                          <m:t>1</m:t>
                        </m:r>
                      </m:sub>
                    </m:sSub>
                  </m:oMath>
                </a14:m>
                <a:r>
                  <a:rPr lang="en-US" altLang="zh-CN" sz="2000" dirty="0">
                    <a:latin typeface="Times New Roman" panose="02020603050405020304" pitchFamily="18" charset="0"/>
                    <a:ea typeface="宋体" pitchFamily="2" charset="-122"/>
                  </a:rPr>
                  <a:t> by the Equation (3) as follows:</a:t>
                </a:r>
                <a:endParaRPr lang="en-US" altLang="zh-CN" sz="2000" dirty="0">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r>
                  <a:rPr lang="en-US" altLang="zh-CN" sz="2000" dirty="0">
                    <a:latin typeface="Times New Roman" panose="02020603050405020304" pitchFamily="18" charset="0"/>
                    <a:ea typeface="宋体" pitchFamily="2" charset="-122"/>
                  </a:rPr>
                  <a:t>where </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𝐶</m:t>
                        </m:r>
                      </m:e>
                      <m:sub>
                        <m:r>
                          <a:rPr lang="en-US" altLang="zh-CN" sz="2000">
                            <a:latin typeface="Cambria Math" panose="02040503050406030204" pitchFamily="18" charset="0"/>
                          </a:rPr>
                          <m:t>𝑡</m:t>
                        </m:r>
                      </m:sub>
                    </m:sSub>
                  </m:oMath>
                </a14:m>
                <a:r>
                  <a:rPr lang="en-US" altLang="zh-CN" sz="2000" dirty="0">
                    <a:latin typeface="Times New Roman" panose="02020603050405020304" pitchFamily="18" charset="0"/>
                    <a:ea typeface="宋体" pitchFamily="2" charset="-122"/>
                  </a:rPr>
                  <a:t> represents the state of the memory cell at time </a:t>
                </a:r>
                <a14:m>
                  <m:oMath xmlns:m="http://schemas.openxmlformats.org/officeDocument/2006/math">
                    <m:r>
                      <a:rPr lang="en-US" altLang="zh-CN" sz="2000">
                        <a:latin typeface="Cambria Math" panose="02040503050406030204" pitchFamily="18" charset="0"/>
                      </a:rPr>
                      <m:t>𝑡</m:t>
                    </m:r>
                  </m:oMath>
                </a14:m>
                <a:r>
                  <a:rPr lang="en-US" altLang="zh-CN" sz="2000" dirty="0">
                    <a:latin typeface="Times New Roman" panose="02020603050405020304" pitchFamily="18" charset="0"/>
                    <a:ea typeface="宋体" pitchFamily="2" charset="-122"/>
                  </a:rPr>
                  <a:t>.</a:t>
                </a:r>
                <a:endParaRPr lang="zh-CN" altLang="zh-CN" sz="2000" dirty="0">
                  <a:latin typeface="Times New Roman" panose="02020603050405020304" pitchFamily="18" charset="0"/>
                  <a:ea typeface="宋体" pitchFamily="2" charset="-122"/>
                </a:endParaRPr>
              </a:p>
              <a:p>
                <a:pPr algn="just">
                  <a:spcAft>
                    <a:spcPts val="800"/>
                  </a:spcAft>
                </a:pPr>
                <a:endParaRPr lang="en-US" altLang="zh-CN" sz="2000" dirty="0">
                  <a:latin typeface="Times New Roman" panose="02020603050405020304" pitchFamily="18" charset="0"/>
                  <a:ea typeface="宋体" pitchFamily="2" charset="-122"/>
                </a:endParaRPr>
              </a:p>
              <a:p>
                <a:pPr algn="just">
                  <a:spcAft>
                    <a:spcPts val="800"/>
                  </a:spcAft>
                </a:pPr>
                <a:endParaRPr lang="zh-CN" altLang="zh-CN" sz="2000" dirty="0">
                  <a:latin typeface="Times New Roman" panose="02020603050405020304" pitchFamily="18" charset="0"/>
                  <a:ea typeface="宋体" pitchFamily="2" charset="-122"/>
                </a:endParaRPr>
              </a:p>
              <a:p>
                <a:pPr algn="just">
                  <a:spcAft>
                    <a:spcPts val="800"/>
                  </a:spcAft>
                </a:pPr>
                <a:endParaRPr lang="zh-CN" altLang="zh-CN" sz="2000" dirty="0">
                  <a:latin typeface="Times New Roman" panose="02020603050405020304" pitchFamily="18" charset="0"/>
                  <a:ea typeface="宋体" pitchFamily="2" charset="-122"/>
                </a:endParaRPr>
              </a:p>
              <a:p>
                <a:pPr algn="just">
                  <a:spcAft>
                    <a:spcPts val="800"/>
                  </a:spcAft>
                </a:pPr>
                <a:endParaRPr lang="zh-CN" altLang="zh-CN" sz="2000" dirty="0">
                  <a:latin typeface="Times New Roman" panose="02020603050405020304" pitchFamily="18" charset="0"/>
                  <a:ea typeface="宋体" pitchFamily="2" charset="-122"/>
                </a:endParaRPr>
              </a:p>
              <a:p>
                <a:pPr algn="just">
                  <a:spcAft>
                    <a:spcPts val="800"/>
                  </a:spcAft>
                </a:pPr>
                <a:endParaRPr lang="zh-CN" altLang="zh-CN" sz="1600" dirty="0">
                  <a:effectLst/>
                  <a:latin typeface="Times New Roman" panose="02020603050405020304" pitchFamily="18" charset="0"/>
                  <a:ea typeface="宋体" pitchFamily="2" charset="-122"/>
                </a:endParaRPr>
              </a:p>
            </p:txBody>
          </p:sp>
        </mc:Choice>
        <mc:Fallback>
          <p:sp>
            <p:nvSpPr>
              <p:cNvPr id="19" name="文本框 18"/>
              <p:cNvSpPr txBox="1">
                <a:spLocks noRot="1" noChangeAspect="1" noMove="1" noResize="1" noEditPoints="1" noAdjustHandles="1" noChangeArrowheads="1" noChangeShapeType="1" noTextEdit="1"/>
              </p:cNvSpPr>
              <p:nvPr/>
            </p:nvSpPr>
            <p:spPr>
              <a:xfrm>
                <a:off x="784385" y="1014510"/>
                <a:ext cx="10603030" cy="7725192"/>
              </a:xfrm>
              <a:prstGeom prst="rect">
                <a:avLst/>
              </a:prstGeom>
              <a:blipFill rotWithShape="1">
                <a:blip r:embed="rId2"/>
                <a:stretch>
                  <a:fillRect l="-2" t="-5" r="6" b="-2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p:cNvGraphicFramePr>
                <a:graphicFrameLocks noGrp="1"/>
              </p:cNvGraphicFramePr>
              <p:nvPr/>
            </p:nvGraphicFramePr>
            <p:xfrm>
              <a:off x="804584" y="1769147"/>
              <a:ext cx="10515599" cy="711226"/>
            </p:xfrm>
            <a:graphic>
              <a:graphicData uri="http://schemas.openxmlformats.org/drawingml/2006/table">
                <a:tbl>
                  <a:tblPr firstRow="1" firstCol="1" bandRow="1">
                    <a:tableStyleId>{5C22544A-7EE6-4342-B048-85BDC9FD1C3A}</a:tableStyleId>
                  </a:tblPr>
                  <a:tblGrid>
                    <a:gridCol w="9735341"/>
                    <a:gridCol w="780258"/>
                  </a:tblGrid>
                  <a:tr h="711226">
                    <a:tc>
                      <a:txBody>
                        <a:bodyPr/>
                        <a:lstStyle/>
                        <a:p>
                          <a:pPr algn="just">
                            <a:lnSpc>
                              <a:spcPts val="1575"/>
                            </a:lnSpc>
                            <a:spcAft>
                              <a:spcPts val="800"/>
                            </a:spcAft>
                          </a:pPr>
                          <a14:m>
                            <m:oMathPara xmlns:m="http://schemas.openxmlformats.org/officeDocument/2006/math">
                              <m:oMathParaPr>
                                <m:jc m:val="centerGroup"/>
                              </m:oMathParaPr>
                              <m:oMath xmlns:m="http://schemas.openxmlformats.org/officeDocument/2006/math">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𝒇</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r>
                                  <a:rPr lang="en-US" sz="2000" b="1" i="1" smtClean="0">
                                    <a:effectLst/>
                                    <a:latin typeface="Cambria Math" panose="02040503050406030204" pitchFamily="18" charset="0"/>
                                  </a:rPr>
                                  <m:t>𝝈</m:t>
                                </m:r>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𝒃</m:t>
                                    </m:r>
                                  </m:e>
                                  <m:sub>
                                    <m:r>
                                      <a:rPr lang="en-US" sz="2000" b="1" i="1" smtClean="0">
                                        <a:effectLst/>
                                        <a:latin typeface="Cambria Math" panose="02040503050406030204" pitchFamily="18" charset="0"/>
                                      </a:rPr>
                                      <m:t>𝒇</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𝑾</m:t>
                                    </m:r>
                                  </m:e>
                                  <m:sub>
                                    <m:r>
                                      <a:rPr lang="en-US" sz="2000" b="1" i="1" smtClean="0">
                                        <a:effectLst/>
                                        <a:latin typeface="Cambria Math" panose="02040503050406030204" pitchFamily="18" charset="0"/>
                                      </a:rPr>
                                      <m:t>𝒇</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𝒙</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𝑼</m:t>
                                    </m:r>
                                  </m:e>
                                  <m:sub>
                                    <m:r>
                                      <a:rPr lang="en-US" sz="2000" b="1" i="1" smtClean="0">
                                        <a:effectLst/>
                                        <a:latin typeface="Cambria Math" panose="02040503050406030204" pitchFamily="18" charset="0"/>
                                      </a:rPr>
                                      <m:t>𝒇</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𝒉</m:t>
                                    </m:r>
                                  </m:e>
                                  <m:sub>
                                    <m:r>
                                      <a:rPr lang="en-US" sz="2000" b="1" i="1" smtClean="0">
                                        <a:effectLst/>
                                        <a:latin typeface="Cambria Math" panose="02040503050406030204" pitchFamily="18" charset="0"/>
                                      </a:rPr>
                                      <m:t>𝒕</m:t>
                                    </m:r>
                                    <m:r>
                                      <a:rPr lang="en-US" sz="2000" b="1" smtClean="0">
                                        <a:effectLst/>
                                        <a:latin typeface="Cambria Math" panose="02040503050406030204" pitchFamily="18" charset="0"/>
                                      </a:rPr>
                                      <m:t>−</m:t>
                                    </m:r>
                                    <m:r>
                                      <a:rPr lang="en-US" sz="2000" b="1" i="1">
                                        <a:effectLst/>
                                        <a:latin typeface="Cambria Math" panose="02040503050406030204" pitchFamily="18" charset="0"/>
                                      </a:rPr>
                                      <m:t>𝟏</m:t>
                                    </m:r>
                                  </m:sub>
                                </m:sSub>
                                <m:r>
                                  <a:rPr lang="en-US" sz="2000" b="1" smtClean="0">
                                    <a:effectLst/>
                                    <a:latin typeface="Cambria Math" panose="02040503050406030204" pitchFamily="18" charset="0"/>
                                  </a:rPr>
                                  <m:t>)</m:t>
                                </m:r>
                              </m:oMath>
                            </m:oMathPara>
                          </a14:m>
                          <a:endParaRPr lang="zh-CN" sz="1600" b="1" dirty="0">
                            <a:effectLst/>
                            <a:latin typeface="Times New Roman" panose="02020603050405020304" pitchFamily="18" charset="0"/>
                            <a:ea typeface="宋体" pitchFamily="2" charset="-122"/>
                          </a:endParaRPr>
                        </a:p>
                      </a:txBody>
                      <a:tcPr marL="68580" marR="68580" marT="0" marB="0" anchor="ct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(1)</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14" name="表格 13"/>
              <p:cNvGraphicFramePr>
                <a:graphicFrameLocks noGrp="1"/>
              </p:cNvGraphicFramePr>
              <p:nvPr/>
            </p:nvGraphicFramePr>
            <p:xfrm>
              <a:off x="804584" y="1769147"/>
              <a:ext cx="10515599" cy="711226"/>
            </p:xfrm>
            <a:graphic>
              <a:graphicData uri="http://schemas.openxmlformats.org/drawingml/2006/table">
                <a:tbl>
                  <a:tblPr firstRow="1" firstCol="1" bandRow="1">
                    <a:tableStyleId>{5C22544A-7EE6-4342-B048-85BDC9FD1C3A}</a:tableStyleId>
                  </a:tblPr>
                  <a:tblGrid>
                    <a:gridCol w="9735341"/>
                    <a:gridCol w="780258"/>
                  </a:tblGrid>
                  <a:tr h="711200">
                    <a:tc>
                      <a:txBody>
                        <a:bodyPr/>
                        <a:lstStyle/>
                        <a:p>
                          <a:endParaRPr lang="zh-CN"/>
                        </a:p>
                      </a:txBody>
                      <a:tcPr marL="68580" marR="68580" marT="0" marB="0" anchor="ctr">
                        <a:blipFill>
                          <a:blip r:embed="rId3"/>
                        </a:blipFill>
                      </a:tcP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(1)</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nvGraphicFramePr>
            <p:xfrm>
              <a:off x="804584" y="4302026"/>
              <a:ext cx="10543231" cy="711226"/>
            </p:xfrm>
            <a:graphic>
              <a:graphicData uri="http://schemas.openxmlformats.org/drawingml/2006/table">
                <a:tbl>
                  <a:tblPr firstRow="1" firstCol="1" bandRow="1">
                    <a:tableStyleId>{5C22544A-7EE6-4342-B048-85BDC9FD1C3A}</a:tableStyleId>
                  </a:tblPr>
                  <a:tblGrid>
                    <a:gridCol w="9760923"/>
                    <a:gridCol w="782308"/>
                  </a:tblGrid>
                  <a:tr h="711226">
                    <a:tc>
                      <a:txBody>
                        <a:bodyPr/>
                        <a:lstStyle/>
                        <a:p>
                          <a:pPr algn="just">
                            <a:lnSpc>
                              <a:spcPts val="1575"/>
                            </a:lnSpc>
                            <a:spcAft>
                              <a:spcPts val="800"/>
                            </a:spcAft>
                          </a:pPr>
                          <a14:m>
                            <m:oMathPara xmlns:m="http://schemas.openxmlformats.org/officeDocument/2006/math">
                              <m:oMathParaPr>
                                <m:jc m:val="centerGroup"/>
                              </m:oMathParaPr>
                              <m:oMath xmlns:m="http://schemas.openxmlformats.org/officeDocument/2006/math">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𝒈</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r>
                                  <a:rPr lang="en-US" sz="2000" b="1" i="1" smtClean="0">
                                    <a:effectLst/>
                                    <a:latin typeface="Cambria Math" panose="02040503050406030204" pitchFamily="18" charset="0"/>
                                  </a:rPr>
                                  <m:t>𝝈</m:t>
                                </m:r>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𝒃</m:t>
                                    </m:r>
                                  </m:e>
                                  <m:sub>
                                    <m:r>
                                      <a:rPr lang="en-US" sz="2000" b="1" i="1" smtClean="0">
                                        <a:effectLst/>
                                        <a:latin typeface="Cambria Math" panose="02040503050406030204" pitchFamily="18" charset="0"/>
                                      </a:rPr>
                                      <m:t>𝒈</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𝑾</m:t>
                                    </m:r>
                                  </m:e>
                                  <m:sub>
                                    <m:r>
                                      <a:rPr lang="en-US" sz="2000" b="1" i="1" smtClean="0">
                                        <a:effectLst/>
                                        <a:latin typeface="Cambria Math" panose="02040503050406030204" pitchFamily="18" charset="0"/>
                                      </a:rPr>
                                      <m:t>𝒈</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𝒙</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𝑼</m:t>
                                    </m:r>
                                  </m:e>
                                  <m:sub>
                                    <m:r>
                                      <a:rPr lang="en-US" sz="2000" b="1" i="1" smtClean="0">
                                        <a:effectLst/>
                                        <a:latin typeface="Cambria Math" panose="02040503050406030204" pitchFamily="18" charset="0"/>
                                      </a:rPr>
                                      <m:t>𝒈</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𝒉</m:t>
                                    </m:r>
                                  </m:e>
                                  <m:sub>
                                    <m:r>
                                      <a:rPr lang="en-US" sz="2000" b="1" i="1" smtClean="0">
                                        <a:effectLst/>
                                        <a:latin typeface="Cambria Math" panose="02040503050406030204" pitchFamily="18" charset="0"/>
                                      </a:rPr>
                                      <m:t>𝒕</m:t>
                                    </m:r>
                                    <m:r>
                                      <a:rPr lang="en-US" sz="2000" b="1" smtClean="0">
                                        <a:effectLst/>
                                        <a:latin typeface="Cambria Math" panose="02040503050406030204" pitchFamily="18" charset="0"/>
                                      </a:rPr>
                                      <m:t>−</m:t>
                                    </m:r>
                                    <m:r>
                                      <a:rPr lang="en-US" sz="2000" b="1" i="1">
                                        <a:effectLst/>
                                        <a:latin typeface="Cambria Math" panose="02040503050406030204" pitchFamily="18" charset="0"/>
                                      </a:rPr>
                                      <m:t>𝟏</m:t>
                                    </m:r>
                                  </m:sub>
                                </m:sSub>
                                <m:r>
                                  <a:rPr lang="en-US" sz="2000" b="1" smtClean="0">
                                    <a:effectLst/>
                                    <a:latin typeface="Cambria Math" panose="02040503050406030204" pitchFamily="18" charset="0"/>
                                  </a:rPr>
                                  <m:t>)</m:t>
                                </m:r>
                              </m:oMath>
                            </m:oMathPara>
                          </a14:m>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(2)</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15" name="表格 14"/>
              <p:cNvGraphicFramePr>
                <a:graphicFrameLocks noGrp="1"/>
              </p:cNvGraphicFramePr>
              <p:nvPr/>
            </p:nvGraphicFramePr>
            <p:xfrm>
              <a:off x="804584" y="4302026"/>
              <a:ext cx="10543231" cy="711226"/>
            </p:xfrm>
            <a:graphic>
              <a:graphicData uri="http://schemas.openxmlformats.org/drawingml/2006/table">
                <a:tbl>
                  <a:tblPr firstRow="1" firstCol="1" bandRow="1">
                    <a:tableStyleId>{5C22544A-7EE6-4342-B048-85BDC9FD1C3A}</a:tableStyleId>
                  </a:tblPr>
                  <a:tblGrid>
                    <a:gridCol w="9760923"/>
                    <a:gridCol w="782308"/>
                  </a:tblGrid>
                  <a:tr h="711200">
                    <a:tc>
                      <a:txBody>
                        <a:bodyPr/>
                        <a:lstStyle/>
                        <a:p>
                          <a:endParaRPr lang="zh-CN"/>
                        </a:p>
                      </a:txBody>
                      <a:tcPr marL="68580" marR="68580" marT="0" marB="0" anchor="ctr">
                        <a:blipFill>
                          <a:blip r:embed="rId4"/>
                        </a:blipFill>
                      </a:tcP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(2)</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nvGraphicFramePr>
            <p:xfrm>
              <a:off x="784385" y="5496679"/>
              <a:ext cx="10535798" cy="607692"/>
            </p:xfrm>
            <a:graphic>
              <a:graphicData uri="http://schemas.openxmlformats.org/drawingml/2006/table">
                <a:tbl>
                  <a:tblPr firstRow="1" firstCol="1" bandRow="1">
                    <a:tableStyleId>{5C22544A-7EE6-4342-B048-85BDC9FD1C3A}</a:tableStyleId>
                  </a:tblPr>
                  <a:tblGrid>
                    <a:gridCol w="9754041"/>
                    <a:gridCol w="781757"/>
                  </a:tblGrid>
                  <a:tr h="607692">
                    <a:tc>
                      <a:txBody>
                        <a:bodyPr/>
                        <a:lstStyle/>
                        <a:p>
                          <a:pPr algn="just">
                            <a:lnSpc>
                              <a:spcPts val="1575"/>
                            </a:lnSpc>
                            <a:spcAft>
                              <a:spcPts val="800"/>
                            </a:spcAft>
                          </a:pPr>
                          <a14:m>
                            <m:oMathPara xmlns:m="http://schemas.openxmlformats.org/officeDocument/2006/math">
                              <m:oMathParaPr>
                                <m:jc m:val="centerGroup"/>
                              </m:oMathParaPr>
                              <m:oMath xmlns:m="http://schemas.openxmlformats.org/officeDocument/2006/math">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𝑪</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𝒇</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𝑪</m:t>
                                    </m:r>
                                  </m:e>
                                  <m:sub>
                                    <m:r>
                                      <a:rPr lang="en-US" sz="2000" b="1" i="1" smtClean="0">
                                        <a:effectLst/>
                                        <a:latin typeface="Cambria Math" panose="02040503050406030204" pitchFamily="18" charset="0"/>
                                      </a:rPr>
                                      <m:t>𝒕</m:t>
                                    </m:r>
                                    <m:r>
                                      <a:rPr lang="en-US" sz="2000" b="1" smtClean="0">
                                        <a:effectLst/>
                                        <a:latin typeface="Cambria Math" panose="02040503050406030204" pitchFamily="18" charset="0"/>
                                      </a:rPr>
                                      <m:t>−</m:t>
                                    </m:r>
                                    <m:r>
                                      <a:rPr lang="en-US" sz="2000" b="1" i="1">
                                        <a:effectLst/>
                                        <a:latin typeface="Cambria Math" panose="02040503050406030204" pitchFamily="18" charset="0"/>
                                      </a:rPr>
                                      <m:t>𝟏</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𝒈</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r>
                                  <a:rPr lang="en-US" sz="2000" b="1" i="1" smtClean="0">
                                    <a:effectLst/>
                                    <a:latin typeface="Cambria Math" panose="02040503050406030204" pitchFamily="18" charset="0"/>
                                  </a:rPr>
                                  <m:t>𝒕𝒂𝒏𝒉</m:t>
                                </m:r>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𝒃</m:t>
                                    </m:r>
                                  </m:e>
                                  <m:sub>
                                    <m:r>
                                      <a:rPr lang="en-US" sz="2000" b="1" i="1" smtClean="0">
                                        <a:effectLst/>
                                        <a:latin typeface="Cambria Math" panose="02040503050406030204" pitchFamily="18" charset="0"/>
                                      </a:rPr>
                                      <m:t>𝒄</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𝑾</m:t>
                                    </m:r>
                                  </m:e>
                                  <m:sub>
                                    <m:r>
                                      <a:rPr lang="en-US" sz="2000" b="1" i="1" smtClean="0">
                                        <a:effectLst/>
                                        <a:latin typeface="Cambria Math" panose="02040503050406030204" pitchFamily="18" charset="0"/>
                                      </a:rPr>
                                      <m:t>𝒄</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𝒙</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𝑼</m:t>
                                    </m:r>
                                  </m:e>
                                  <m:sub>
                                    <m:r>
                                      <a:rPr lang="en-US" sz="2000" b="1" i="1" smtClean="0">
                                        <a:effectLst/>
                                        <a:latin typeface="Cambria Math" panose="02040503050406030204" pitchFamily="18" charset="0"/>
                                      </a:rPr>
                                      <m:t>𝒄</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𝒉</m:t>
                                    </m:r>
                                  </m:e>
                                  <m:sub>
                                    <m:r>
                                      <a:rPr lang="en-US" sz="2000" b="1" i="1" smtClean="0">
                                        <a:effectLst/>
                                        <a:latin typeface="Cambria Math" panose="02040503050406030204" pitchFamily="18" charset="0"/>
                                      </a:rPr>
                                      <m:t>𝒕</m:t>
                                    </m:r>
                                    <m:r>
                                      <a:rPr lang="en-US" sz="2000" b="1" smtClean="0">
                                        <a:effectLst/>
                                        <a:latin typeface="Cambria Math" panose="02040503050406030204" pitchFamily="18" charset="0"/>
                                      </a:rPr>
                                      <m:t>−</m:t>
                                    </m:r>
                                    <m:r>
                                      <a:rPr lang="en-US" sz="2000" b="1" i="1">
                                        <a:effectLst/>
                                        <a:latin typeface="Cambria Math" panose="02040503050406030204" pitchFamily="18" charset="0"/>
                                      </a:rPr>
                                      <m:t>𝟏</m:t>
                                    </m:r>
                                  </m:sub>
                                </m:sSub>
                                <m:r>
                                  <a:rPr lang="en-US" sz="2000" b="1" smtClean="0">
                                    <a:effectLst/>
                                    <a:latin typeface="Cambria Math" panose="02040503050406030204" pitchFamily="18" charset="0"/>
                                  </a:rPr>
                                  <m:t>)</m:t>
                                </m:r>
                              </m:oMath>
                            </m:oMathPara>
                          </a14:m>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(3)</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Choice>
        <mc:Fallback xmlns="">
          <p:graphicFrame>
            <p:nvGraphicFramePr>
              <p:cNvPr id="18" name="表格 17"/>
              <p:cNvGraphicFramePr>
                <a:graphicFrameLocks noGrp="1"/>
              </p:cNvGraphicFramePr>
              <p:nvPr/>
            </p:nvGraphicFramePr>
            <p:xfrm>
              <a:off x="784385" y="5496679"/>
              <a:ext cx="10535798" cy="607692"/>
            </p:xfrm>
            <a:graphic>
              <a:graphicData uri="http://schemas.openxmlformats.org/drawingml/2006/table">
                <a:tbl>
                  <a:tblPr firstRow="1" firstCol="1" bandRow="1">
                    <a:tableStyleId>{5C22544A-7EE6-4342-B048-85BDC9FD1C3A}</a:tableStyleId>
                  </a:tblPr>
                  <a:tblGrid>
                    <a:gridCol w="9754041"/>
                    <a:gridCol w="781757"/>
                  </a:tblGrid>
                  <a:tr h="607695">
                    <a:tc>
                      <a:txBody>
                        <a:bodyPr/>
                        <a:lstStyle/>
                        <a:p>
                          <a:endParaRPr lang="zh-CN"/>
                        </a:p>
                      </a:txBody>
                      <a:tcPr marL="68580" marR="68580" marT="0" marB="0" anchor="ctr">
                        <a:blipFill>
                          <a:blip r:embed="rId5"/>
                        </a:blipFill>
                      </a:tcPr>
                    </a:tc>
                    <a:tc>
                      <a:txBody>
                        <a:bodyPr/>
                        <a:lstStyle/>
                        <a:p>
                          <a:pPr algn="ctr">
                            <a:lnSpc>
                              <a:spcPts val="1575"/>
                            </a:lnSpc>
                            <a:spcAft>
                              <a:spcPts val="800"/>
                            </a:spcAft>
                          </a:pPr>
                          <a:r>
                            <a:rPr lang="en-US" sz="2000" b="1" dirty="0">
                              <a:effectLst/>
                              <a:latin typeface="Times New Roman" panose="02020603050405020304" pitchFamily="18" charset="0"/>
                              <a:cs typeface="Times New Roman" panose="02020603050405020304" pitchFamily="18" charset="0"/>
                            </a:rPr>
                            <a:t>(3)</a:t>
                          </a:r>
                          <a:endParaRPr lang="zh-CN" sz="1600" b="1" dirty="0">
                            <a:effectLst/>
                            <a:latin typeface="Times New Roman" panose="02020603050405020304" pitchFamily="18" charset="0"/>
                            <a:ea typeface="宋体" pitchFamily="2" charset="-122"/>
                            <a:cs typeface="Times New Roman" panose="02020603050405020304" pitchFamily="18" charset="0"/>
                          </a:endParaRPr>
                        </a:p>
                      </a:txBody>
                      <a:tcPr marL="68580" marR="68580" marT="0" marB="0" anchor="ctr"/>
                    </a:tc>
                  </a:tr>
                </a:tbl>
              </a:graphicData>
            </a:graphic>
          </p:graphicFrame>
        </mc:Fallback>
      </mc:AlternateContent>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365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Introduction to LSTMs</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784385" y="1014510"/>
                <a:ext cx="10603030" cy="400110"/>
              </a:xfrm>
              <a:prstGeom prst="rect">
                <a:avLst/>
              </a:prstGeom>
              <a:noFill/>
            </p:spPr>
            <p:txBody>
              <a:bodyPr wrap="square">
                <a:spAutoFit/>
              </a:bodyPr>
              <a:lstStyle/>
              <a:p>
                <a:r>
                  <a:rPr lang="en-US" altLang="zh-CN" sz="2000" dirty="0">
                    <a:latin typeface="Times New Roman" panose="02020603050405020304" pitchFamily="18" charset="0"/>
                    <a:ea typeface="宋体" pitchFamily="2" charset="-122"/>
                  </a:rPr>
                  <a:t>Finally, the information output is controlled by the output gate (</a:t>
                </a:r>
                <a14:m>
                  <m:oMath xmlns:m="http://schemas.openxmlformats.org/officeDocument/2006/math">
                    <m:sSub>
                      <m:sSubPr>
                        <m:ctrlPr>
                          <a:rPr lang="zh-CN" altLang="zh-CN" sz="2000" i="1">
                            <a:latin typeface="Cambria Math" panose="02040503050406030204" pitchFamily="18" charset="0"/>
                            <a:ea typeface="宋体" pitchFamily="2" charset="-122"/>
                          </a:rPr>
                        </m:ctrlPr>
                      </m:sSubPr>
                      <m:e>
                        <m:r>
                          <a:rPr lang="en-US" altLang="zh-CN" sz="2000">
                            <a:latin typeface="Cambria Math" panose="02040503050406030204" pitchFamily="18" charset="0"/>
                            <a:ea typeface="宋体" pitchFamily="2" charset="-122"/>
                          </a:rPr>
                          <m:t>𝑂</m:t>
                        </m:r>
                      </m:e>
                      <m:sub>
                        <m:r>
                          <a:rPr lang="en-US" altLang="zh-CN" sz="2000">
                            <a:latin typeface="Cambria Math" panose="02040503050406030204" pitchFamily="18" charset="0"/>
                            <a:ea typeface="宋体" pitchFamily="2" charset="-122"/>
                          </a:rPr>
                          <m:t>𝑡</m:t>
                        </m:r>
                      </m:sub>
                    </m:sSub>
                  </m:oMath>
                </a14:m>
                <a:r>
                  <a:rPr lang="en-US" altLang="zh-CN" sz="2000" dirty="0">
                    <a:latin typeface="Times New Roman" panose="02020603050405020304" pitchFamily="18" charset="0"/>
                    <a:ea typeface="宋体" pitchFamily="2" charset="-122"/>
                  </a:rPr>
                  <a:t>) of the Equation (4) as follows:</a:t>
                </a:r>
                <a:endParaRPr lang="zh-CN" altLang="zh-CN" sz="2000" dirty="0">
                  <a:latin typeface="Times New Roman" panose="02020603050405020304" pitchFamily="18" charset="0"/>
                  <a:ea typeface="宋体" pitchFamily="2" charset="-122"/>
                </a:endParaRPr>
              </a:p>
            </p:txBody>
          </p:sp>
        </mc:Choice>
        <mc:Fallback>
          <p:sp>
            <p:nvSpPr>
              <p:cNvPr id="19" name="文本框 18"/>
              <p:cNvSpPr txBox="1">
                <a:spLocks noRot="1" noChangeAspect="1" noMove="1" noResize="1" noEditPoints="1" noAdjustHandles="1" noChangeArrowheads="1" noChangeShapeType="1" noTextEdit="1"/>
              </p:cNvSpPr>
              <p:nvPr/>
            </p:nvSpPr>
            <p:spPr>
              <a:xfrm>
                <a:off x="784385" y="1014510"/>
                <a:ext cx="10603030" cy="400110"/>
              </a:xfrm>
              <a:prstGeom prst="rect">
                <a:avLst/>
              </a:prstGeom>
              <a:blipFill rotWithShape="1">
                <a:blip r:embed="rId2"/>
                <a:stretch>
                  <a:fillRect l="-2" t="-104" r="6" b="-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838200" y="1731136"/>
              <a:ext cx="10515599" cy="1016442"/>
            </p:xfrm>
            <a:graphic>
              <a:graphicData uri="http://schemas.openxmlformats.org/drawingml/2006/table">
                <a:tbl>
                  <a:tblPr firstRow="1" firstCol="1" bandRow="1">
                    <a:tableStyleId>{5C22544A-7EE6-4342-B048-85BDC9FD1C3A}</a:tableStyleId>
                  </a:tblPr>
                  <a:tblGrid>
                    <a:gridCol w="9737289"/>
                    <a:gridCol w="778310"/>
                  </a:tblGrid>
                  <a:tr h="508221">
                    <a:tc>
                      <a:txBody>
                        <a:bodyPr/>
                        <a:lstStyle/>
                        <a:p>
                          <a:pPr algn="just">
                            <a:lnSpc>
                              <a:spcPts val="1575"/>
                            </a:lnSpc>
                            <a:spcAft>
                              <a:spcPts val="800"/>
                            </a:spcAft>
                          </a:pPr>
                          <a14:m>
                            <m:oMathPara xmlns:m="http://schemas.openxmlformats.org/officeDocument/2006/math">
                              <m:oMathParaPr>
                                <m:jc m:val="centerGroup"/>
                              </m:oMathParaPr>
                              <m:oMath xmlns:m="http://schemas.openxmlformats.org/officeDocument/2006/math">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𝒉</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d>
                                  <m:dPr>
                                    <m:ctrlPr>
                                      <a:rPr lang="zh-CN" sz="2000" b="1" i="1">
                                        <a:effectLst/>
                                        <a:latin typeface="Cambria Math" panose="02040503050406030204" pitchFamily="18" charset="0"/>
                                      </a:rPr>
                                    </m:ctrlPr>
                                  </m:dPr>
                                  <m:e>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𝑶</m:t>
                                        </m:r>
                                      </m:e>
                                      <m:sub>
                                        <m:r>
                                          <a:rPr lang="en-US" sz="2000" b="1" i="1" smtClean="0">
                                            <a:effectLst/>
                                            <a:latin typeface="Cambria Math" panose="02040503050406030204" pitchFamily="18" charset="0"/>
                                          </a:rPr>
                                          <m:t>𝒕</m:t>
                                        </m:r>
                                      </m:sub>
                                    </m:sSub>
                                  </m:e>
                                </m:d>
                                <m:func>
                                  <m:funcPr>
                                    <m:ctrlPr>
                                      <a:rPr lang="zh-CN" sz="2000" b="1" i="1">
                                        <a:effectLst/>
                                        <a:latin typeface="Cambria Math" panose="02040503050406030204" pitchFamily="18" charset="0"/>
                                      </a:rPr>
                                    </m:ctrlPr>
                                  </m:funcPr>
                                  <m:fName>
                                    <m:r>
                                      <a:rPr lang="en-US" sz="2000" b="1" i="1" smtClean="0">
                                        <a:effectLst/>
                                        <a:latin typeface="Cambria Math" panose="02040503050406030204" pitchFamily="18" charset="0"/>
                                      </a:rPr>
                                      <m:t>𝒕𝒂𝒏𝒉</m:t>
                                    </m:r>
                                  </m:fName>
                                  <m:e>
                                    <m:d>
                                      <m:dPr>
                                        <m:ctrlPr>
                                          <a:rPr lang="zh-CN" sz="2000" b="1" i="1">
                                            <a:effectLst/>
                                            <a:latin typeface="Cambria Math" panose="02040503050406030204" pitchFamily="18" charset="0"/>
                                          </a:rPr>
                                        </m:ctrlPr>
                                      </m:dPr>
                                      <m:e>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𝑪</m:t>
                                            </m:r>
                                          </m:e>
                                          <m:sub>
                                            <m:r>
                                              <a:rPr lang="en-US" sz="2000" b="1" i="1" smtClean="0">
                                                <a:effectLst/>
                                                <a:latin typeface="Cambria Math" panose="02040503050406030204" pitchFamily="18" charset="0"/>
                                              </a:rPr>
                                              <m:t>𝒕</m:t>
                                            </m:r>
                                          </m:sub>
                                        </m:sSub>
                                      </m:e>
                                    </m:d>
                                  </m:e>
                                </m:func>
                              </m:oMath>
                            </m:oMathPara>
                          </a14:m>
                          <a:endParaRPr lang="zh-CN" sz="1600" b="1" dirty="0">
                            <a:effectLst/>
                            <a:latin typeface="Times New Roman" panose="02020603050405020304" pitchFamily="18" charset="0"/>
                            <a:ea typeface="宋体" pitchFamily="2" charset="-122"/>
                          </a:endParaRPr>
                        </a:p>
                      </a:txBody>
                      <a:tcPr marL="68580" marR="68580" marT="0" marB="0" anchor="ctr"/>
                    </a:tc>
                    <a:tc>
                      <a:txBody>
                        <a:bodyPr/>
                        <a:lstStyle/>
                        <a:p>
                          <a:pPr algn="ctr">
                            <a:lnSpc>
                              <a:spcPts val="1575"/>
                            </a:lnSpc>
                            <a:spcAft>
                              <a:spcPts val="800"/>
                            </a:spcAft>
                          </a:pPr>
                          <a:r>
                            <a:rPr lang="en-US" sz="2000" b="1" dirty="0">
                              <a:effectLst/>
                            </a:rPr>
                            <a:t>(3)</a:t>
                          </a:r>
                          <a:endParaRPr lang="zh-CN" sz="1600" b="1" dirty="0">
                            <a:effectLst/>
                            <a:latin typeface="Times New Roman" panose="02020603050405020304" pitchFamily="18" charset="0"/>
                            <a:ea typeface="宋体" pitchFamily="2" charset="-122"/>
                          </a:endParaRPr>
                        </a:p>
                      </a:txBody>
                      <a:tcPr marL="68580" marR="68580" marT="0" marB="0" anchor="ctr"/>
                    </a:tc>
                  </a:tr>
                  <a:tr h="508221">
                    <a:tc>
                      <a:txBody>
                        <a:bodyPr/>
                        <a:lstStyle/>
                        <a:p>
                          <a:pPr algn="just">
                            <a:lnSpc>
                              <a:spcPts val="1575"/>
                            </a:lnSpc>
                            <a:spcAft>
                              <a:spcPts val="800"/>
                            </a:spcAft>
                          </a:pPr>
                          <a14:m>
                            <m:oMathPara xmlns:m="http://schemas.openxmlformats.org/officeDocument/2006/math">
                              <m:oMathParaPr>
                                <m:jc m:val="centerGroup"/>
                              </m:oMathParaPr>
                              <m:oMath xmlns:m="http://schemas.openxmlformats.org/officeDocument/2006/math">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𝑶</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r>
                                  <a:rPr lang="en-US" sz="2000" b="1" i="1" smtClean="0">
                                    <a:effectLst/>
                                    <a:latin typeface="Cambria Math" panose="02040503050406030204" pitchFamily="18" charset="0"/>
                                  </a:rPr>
                                  <m:t>𝝈</m:t>
                                </m:r>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𝒃</m:t>
                                    </m:r>
                                  </m:e>
                                  <m:sub>
                                    <m:r>
                                      <a:rPr lang="en-US" sz="2000" b="1" i="1" smtClean="0">
                                        <a:effectLst/>
                                        <a:latin typeface="Cambria Math" panose="02040503050406030204" pitchFamily="18" charset="0"/>
                                      </a:rPr>
                                      <m:t>𝒐</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𝑾</m:t>
                                    </m:r>
                                  </m:e>
                                  <m:sub>
                                    <m:r>
                                      <a:rPr lang="en-US" sz="2000" b="1" i="1" smtClean="0">
                                        <a:effectLst/>
                                        <a:latin typeface="Cambria Math" panose="02040503050406030204" pitchFamily="18" charset="0"/>
                                      </a:rPr>
                                      <m:t>𝒐</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𝒙</m:t>
                                    </m:r>
                                  </m:e>
                                  <m:sub>
                                    <m:r>
                                      <a:rPr lang="en-US" sz="2000" b="1" i="1" smtClean="0">
                                        <a:effectLst/>
                                        <a:latin typeface="Cambria Math" panose="02040503050406030204" pitchFamily="18" charset="0"/>
                                      </a:rPr>
                                      <m:t>𝒕</m:t>
                                    </m:r>
                                  </m:sub>
                                </m:sSub>
                                <m:r>
                                  <a:rPr lang="en-US" sz="2000" b="1" smtClean="0">
                                    <a:effectLst/>
                                    <a:latin typeface="Cambria Math" panose="02040503050406030204" pitchFamily="18" charset="0"/>
                                  </a:rPr>
                                  <m:t>+</m:t>
                                </m:r>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𝑼</m:t>
                                    </m:r>
                                  </m:e>
                                  <m:sub>
                                    <m:r>
                                      <a:rPr lang="en-US" sz="2000" b="1" i="1" smtClean="0">
                                        <a:effectLst/>
                                        <a:latin typeface="Cambria Math" panose="02040503050406030204" pitchFamily="18" charset="0"/>
                                      </a:rPr>
                                      <m:t>𝒐</m:t>
                                    </m:r>
                                  </m:sub>
                                </m:sSub>
                                <m:sSub>
                                  <m:sSubPr>
                                    <m:ctrlPr>
                                      <a:rPr lang="zh-CN" sz="2000" b="1" i="1">
                                        <a:effectLst/>
                                        <a:latin typeface="Cambria Math" panose="02040503050406030204" pitchFamily="18" charset="0"/>
                                      </a:rPr>
                                    </m:ctrlPr>
                                  </m:sSubPr>
                                  <m:e>
                                    <m:r>
                                      <a:rPr lang="en-US" sz="2000" b="1" i="1" smtClean="0">
                                        <a:effectLst/>
                                        <a:latin typeface="Cambria Math" panose="02040503050406030204" pitchFamily="18" charset="0"/>
                                      </a:rPr>
                                      <m:t>𝒉</m:t>
                                    </m:r>
                                  </m:e>
                                  <m:sub>
                                    <m:r>
                                      <a:rPr lang="en-US" sz="2000" b="1" i="1" smtClean="0">
                                        <a:effectLst/>
                                        <a:latin typeface="Cambria Math" panose="02040503050406030204" pitchFamily="18" charset="0"/>
                                      </a:rPr>
                                      <m:t>𝒕</m:t>
                                    </m:r>
                                    <m:r>
                                      <a:rPr lang="en-US" sz="2000" b="1" smtClean="0">
                                        <a:effectLst/>
                                        <a:latin typeface="Cambria Math" panose="02040503050406030204" pitchFamily="18" charset="0"/>
                                      </a:rPr>
                                      <m:t>−</m:t>
                                    </m:r>
                                    <m:r>
                                      <a:rPr lang="en-US" sz="2000" b="1" i="1" smtClean="0">
                                        <a:effectLst/>
                                        <a:latin typeface="Cambria Math" panose="02040503050406030204" pitchFamily="18" charset="0"/>
                                      </a:rPr>
                                      <m:t>𝟏</m:t>
                                    </m:r>
                                  </m:sub>
                                </m:sSub>
                                <m:r>
                                  <a:rPr lang="en-US" sz="2000" b="1" smtClean="0">
                                    <a:effectLst/>
                                    <a:latin typeface="Cambria Math" panose="02040503050406030204" pitchFamily="18" charset="0"/>
                                  </a:rPr>
                                  <m:t>)</m:t>
                                </m:r>
                              </m:oMath>
                            </m:oMathPara>
                          </a14:m>
                          <a:endParaRPr lang="zh-CN" sz="1600" b="1">
                            <a:effectLst/>
                            <a:latin typeface="Times New Roman" panose="02020603050405020304" pitchFamily="18" charset="0"/>
                            <a:ea typeface="宋体" pitchFamily="2" charset="-122"/>
                          </a:endParaRPr>
                        </a:p>
                      </a:txBody>
                      <a:tcPr marL="68580" marR="68580" marT="0" marB="0" anchor="ctr"/>
                    </a:tc>
                    <a:tc>
                      <a:txBody>
                        <a:bodyPr/>
                        <a:lstStyle/>
                        <a:p>
                          <a:pPr algn="ctr">
                            <a:lnSpc>
                              <a:spcPts val="1575"/>
                            </a:lnSpc>
                            <a:spcAft>
                              <a:spcPts val="800"/>
                            </a:spcAft>
                          </a:pPr>
                          <a:r>
                            <a:rPr lang="en-US" sz="2000" b="1" dirty="0">
                              <a:effectLst/>
                            </a:rPr>
                            <a:t>(4)</a:t>
                          </a:r>
                          <a:endParaRPr lang="zh-CN" sz="1600" b="1" dirty="0">
                            <a:effectLst/>
                            <a:latin typeface="Times New Roman" panose="02020603050405020304" pitchFamily="18" charset="0"/>
                            <a:ea typeface="宋体" pitchFamily="2" charset="-122"/>
                          </a:endParaRPr>
                        </a:p>
                      </a:txBody>
                      <a:tcPr marL="68580" marR="68580" marT="0" marB="0" anchor="ctr"/>
                    </a:tc>
                  </a:tr>
                </a:tbl>
              </a:graphicData>
            </a:graphic>
          </p:graphicFrame>
        </mc:Choice>
        <mc:Fallback xmlns="">
          <p:graphicFrame>
            <p:nvGraphicFramePr>
              <p:cNvPr id="5" name="表格 4"/>
              <p:cNvGraphicFramePr>
                <a:graphicFrameLocks noGrp="1"/>
              </p:cNvGraphicFramePr>
              <p:nvPr/>
            </p:nvGraphicFramePr>
            <p:xfrm>
              <a:off x="838200" y="1731136"/>
              <a:ext cx="10515599" cy="1016442"/>
            </p:xfrm>
            <a:graphic>
              <a:graphicData uri="http://schemas.openxmlformats.org/drawingml/2006/table">
                <a:tbl>
                  <a:tblPr firstRow="1" firstCol="1" bandRow="1">
                    <a:tableStyleId>{5C22544A-7EE6-4342-B048-85BDC9FD1C3A}</a:tableStyleId>
                  </a:tblPr>
                  <a:tblGrid>
                    <a:gridCol w="9737289"/>
                    <a:gridCol w="778310"/>
                  </a:tblGrid>
                  <a:tr h="508000">
                    <a:tc>
                      <a:txBody>
                        <a:bodyPr/>
                        <a:lstStyle/>
                        <a:p>
                          <a:endParaRPr lang="zh-CN"/>
                        </a:p>
                      </a:txBody>
                      <a:tcPr marL="68580" marR="68580" marT="0" marB="0" anchor="ctr">
                        <a:blipFill>
                          <a:blip r:embed="rId3"/>
                        </a:blipFill>
                      </a:tcPr>
                    </a:tc>
                    <a:tc>
                      <a:txBody>
                        <a:bodyPr/>
                        <a:lstStyle/>
                        <a:p>
                          <a:pPr algn="ctr">
                            <a:lnSpc>
                              <a:spcPts val="1575"/>
                            </a:lnSpc>
                            <a:spcAft>
                              <a:spcPts val="800"/>
                            </a:spcAft>
                          </a:pPr>
                          <a:r>
                            <a:rPr lang="en-US" sz="2000" b="1" dirty="0">
                              <a:effectLst/>
                            </a:rPr>
                            <a:t>(3)</a:t>
                          </a:r>
                          <a:endParaRPr lang="zh-CN" sz="1600" b="1" dirty="0">
                            <a:effectLst/>
                            <a:latin typeface="Times New Roman" panose="02020603050405020304" pitchFamily="18" charset="0"/>
                            <a:ea typeface="宋体" pitchFamily="2" charset="-122"/>
                          </a:endParaRPr>
                        </a:p>
                      </a:txBody>
                      <a:tcPr marL="68580" marR="68580" marT="0" marB="0" anchor="ctr"/>
                    </a:tc>
                  </a:tr>
                  <a:tr h="508635">
                    <a:tc>
                      <a:txBody>
                        <a:bodyPr/>
                        <a:lstStyle/>
                        <a:p>
                          <a:endParaRPr lang="zh-CN"/>
                        </a:p>
                      </a:txBody>
                      <a:tcPr marL="68580" marR="68580" marT="0" marB="0" anchor="ctr">
                        <a:blipFill>
                          <a:blip r:embed="rId3"/>
                        </a:blipFill>
                      </a:tcPr>
                    </a:tc>
                    <a:tc>
                      <a:txBody>
                        <a:bodyPr/>
                        <a:lstStyle/>
                        <a:p>
                          <a:pPr algn="ctr">
                            <a:lnSpc>
                              <a:spcPts val="1575"/>
                            </a:lnSpc>
                            <a:spcAft>
                              <a:spcPts val="800"/>
                            </a:spcAft>
                          </a:pPr>
                          <a:r>
                            <a:rPr lang="en-US" sz="2000" b="1" dirty="0">
                              <a:effectLst/>
                            </a:rPr>
                            <a:t>(4)</a:t>
                          </a:r>
                          <a:endParaRPr lang="zh-CN" sz="1600" b="1" dirty="0">
                            <a:effectLst/>
                            <a:latin typeface="Times New Roman" panose="02020603050405020304" pitchFamily="18" charset="0"/>
                            <a:ea typeface="宋体" pitchFamily="2" charset="-122"/>
                          </a:endParaRPr>
                        </a:p>
                      </a:txBody>
                      <a:tcPr marL="68580" marR="68580" marT="0" marB="0" anchor="ctr"/>
                    </a:tc>
                  </a:tr>
                </a:tbl>
              </a:graphicData>
            </a:graphic>
          </p:graphicFrame>
        </mc:Fallback>
      </mc:AlternateContent>
      <p:pic>
        <p:nvPicPr>
          <p:cNvPr id="16" name="Graphic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7404" y="2890208"/>
            <a:ext cx="6584262" cy="3703391"/>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5673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Problem statement and the dataset</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84385" y="1384378"/>
            <a:ext cx="10603030" cy="5632311"/>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宋体" pitchFamily="2" charset="-122"/>
              </a:rPr>
              <a:t>The data set of the model sentiment classification is the classic IMDB data set, the data set download address</a:t>
            </a:r>
            <a:r>
              <a:rPr lang="en-US" altLang="zh-CN" sz="2400" b="1" u="sng" dirty="0">
                <a:solidFill>
                  <a:schemeClr val="accent1">
                    <a:lumMod val="75000"/>
                  </a:schemeClr>
                </a:solidFill>
                <a:latin typeface="Times New Roman" panose="02020603050405020304" pitchFamily="18" charset="0"/>
                <a:ea typeface="宋体" pitchFamily="2" charset="-122"/>
              </a:rPr>
              <a:t>: http://ai.stanford.edu/~amaas/data/sentiment/. </a:t>
            </a:r>
            <a:endParaRPr lang="en-US" altLang="zh-CN" sz="2400" b="1" u="sng" dirty="0">
              <a:solidFill>
                <a:schemeClr val="accent1">
                  <a:lumMod val="75000"/>
                </a:schemeClr>
              </a:solidFill>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b="1" u="sng" dirty="0">
              <a:solidFill>
                <a:schemeClr val="accent1">
                  <a:lumMod val="75000"/>
                </a:schemeClr>
              </a:solidFill>
              <a:latin typeface="Times New Roman" panose="02020603050405020304" pitchFamily="18" charset="0"/>
              <a:ea typeface="宋体" pitchFamily="2" charset="-122"/>
            </a:endParaRPr>
          </a:p>
          <a:p>
            <a:pPr marL="342900" indent="-342900">
              <a:buFont typeface="Arial" panose="020B0604020202020204" pitchFamily="34" charset="0"/>
              <a:buChar char="•"/>
            </a:pPr>
            <a:r>
              <a:rPr lang="en-US" altLang="zh-CN" sz="2400" dirty="0">
                <a:latin typeface="Times New Roman" panose="02020603050405020304" pitchFamily="18" charset="0"/>
                <a:ea typeface="宋体" pitchFamily="2" charset="-122"/>
              </a:rPr>
              <a:t>This is a review data containing 50,000 popular movies, including 25,000 in the training set and 25,000 in the test set. After manual judgment, it is divided into positive and negative for labeling. The data format is as follows:</a:t>
            </a: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itchFamily="2" charset="-122"/>
            </a:endParaRPr>
          </a:p>
          <a:p>
            <a:pPr marL="342900" indent="-342900">
              <a:buFont typeface="Arial" panose="020B0604020202020204" pitchFamily="34" charset="0"/>
              <a:buChar char="•"/>
            </a:pPr>
            <a:r>
              <a:rPr lang="zh-CN" altLang="en-US" sz="2400" dirty="0">
                <a:latin typeface="Times New Roman" panose="02020603050405020304" pitchFamily="18" charset="0"/>
                <a:ea typeface="宋体" pitchFamily="2" charset="-122"/>
              </a:rPr>
              <a:t>We hope that given a piece of text, an accurate evaluation (positive/negative) can be obtained by the model</a:t>
            </a:r>
            <a:endParaRPr lang="zh-CN" altLang="en-US" sz="2400" dirty="0">
              <a:latin typeface="Times New Roman" panose="02020603050405020304" pitchFamily="18" charset="0"/>
              <a:ea typeface="宋体" pitchFamily="2" charset="-122"/>
            </a:endParaRPr>
          </a:p>
          <a:p>
            <a:pPr marL="342900" indent="-342900">
              <a:buFont typeface="Arial" panose="020B0604020202020204" pitchFamily="34" charset="0"/>
              <a:buChar char="•"/>
            </a:pPr>
            <a:endParaRPr lang="zh-CN" altLang="zh-CN" sz="2400" dirty="0">
              <a:latin typeface="Times New Roman" panose="02020603050405020304" pitchFamily="18" charset="0"/>
              <a:ea typeface="宋体" pitchFamily="2" charset="-122"/>
            </a:endParaRPr>
          </a:p>
        </p:txBody>
      </p:sp>
      <p:pic>
        <p:nvPicPr>
          <p:cNvPr id="7" name="图片 6"/>
          <p:cNvPicPr>
            <a:picLocks noChangeAspect="1"/>
          </p:cNvPicPr>
          <p:nvPr/>
        </p:nvPicPr>
        <p:blipFill>
          <a:blip r:embed="rId2"/>
          <a:stretch>
            <a:fillRect/>
          </a:stretch>
        </p:blipFill>
        <p:spPr>
          <a:xfrm>
            <a:off x="468045" y="3776897"/>
            <a:ext cx="11477122" cy="1615637"/>
          </a:xfrm>
          <a:prstGeom prst="rect">
            <a:avLst/>
          </a:prstGeom>
        </p:spPr>
      </p:pic>
      <p:sp>
        <p:nvSpPr>
          <p:cNvPr id="14" name="文本框 13"/>
          <p:cNvSpPr txBox="1"/>
          <p:nvPr/>
        </p:nvSpPr>
        <p:spPr>
          <a:xfrm>
            <a:off x="2792439" y="5561080"/>
            <a:ext cx="6282646" cy="300339"/>
          </a:xfrm>
          <a:prstGeom prst="rect">
            <a:avLst/>
          </a:prstGeom>
          <a:noFill/>
        </p:spPr>
        <p:txBody>
          <a:bodyPr wrap="square">
            <a:spAutoFit/>
          </a:bodyPr>
          <a:lstStyle/>
          <a:p>
            <a:pPr algn="ctr">
              <a:lnSpc>
                <a:spcPts val="1575"/>
              </a:lnSpc>
              <a:spcBef>
                <a:spcPts val="1200"/>
              </a:spcBef>
              <a:spcAft>
                <a:spcPts val="1200"/>
              </a:spcAft>
            </a:pPr>
            <a:r>
              <a:rPr lang="en-GB" altLang="zh-CN" sz="1800" dirty="0">
                <a:effectLst/>
                <a:latin typeface="Times New Roman" panose="02020603050405020304" pitchFamily="18" charset="0"/>
                <a:ea typeface="Calibri" panose="020F0502020204030204" pitchFamily="34" charset="0"/>
              </a:rPr>
              <a:t>Figure </a:t>
            </a:r>
            <a:r>
              <a:rPr lang="en-US" altLang="zh-CN" dirty="0">
                <a:latin typeface="Times New Roman" panose="02020603050405020304" pitchFamily="18" charset="0"/>
                <a:ea typeface="Calibri" panose="020F0502020204030204" pitchFamily="34" charset="0"/>
              </a:rPr>
              <a:t>2</a:t>
            </a:r>
            <a:r>
              <a:rPr lang="en-US" altLang="zh-CN" sz="1800" dirty="0">
                <a:effectLst/>
                <a:latin typeface="Times New Roman" panose="02020603050405020304" pitchFamily="18" charset="0"/>
                <a:ea typeface="Calibri" panose="020F0502020204030204" pitchFamily="34" charset="0"/>
              </a:rPr>
              <a:t>:</a:t>
            </a:r>
            <a:r>
              <a:rPr lang="en-GB" altLang="zh-CN" sz="1800" dirty="0">
                <a:effectLst/>
                <a:latin typeface="Times New Roman" panose="02020603050405020304" pitchFamily="18" charset="0"/>
                <a:ea typeface="Calibri" panose="020F0502020204030204" pitchFamily="34" charset="0"/>
              </a:rPr>
              <a:t> A positive sample display.</a:t>
            </a:r>
            <a:endParaRPr lang="zh-CN" altLang="zh-CN" sz="2000" dirty="0">
              <a:effectLst/>
              <a:latin typeface="Times New Roman" panose="02020603050405020304" pitchFamily="18" charset="0"/>
              <a:ea typeface="宋体" pitchFamily="2"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7921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Extract dictionary and word vector representation</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94023" y="1113621"/>
            <a:ext cx="10810983" cy="1815882"/>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Build the dictionary</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(1) mapping id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word</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where &lt;unk&gt;-0 &lt;pad&gt;-1</a:t>
            </a:r>
            <a:endParaRPr lang="zh-CN" altLang="en-US"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(2) Direct mapping, using pad_sequences()</a:t>
            </a:r>
            <a:r>
              <a:rPr lang="en-US" altLang="zh-CN" sz="2800" dirty="0">
                <a:latin typeface="Times New Roman" panose="02020603050405020304" pitchFamily="18" charset="0"/>
                <a:cs typeface="Times New Roman" panose="02020603050405020304" pitchFamily="18" charset="0"/>
              </a:rPr>
              <a:t>, w</a:t>
            </a:r>
            <a:r>
              <a:rPr lang="zh-CN" altLang="en-US" sz="2800" dirty="0">
                <a:latin typeface="Times New Roman" panose="02020603050405020304" pitchFamily="18" charset="0"/>
                <a:cs typeface="Times New Roman" panose="02020603050405020304" pitchFamily="18" charset="0"/>
              </a:rPr>
              <a:t>here sequence length alignment: fill with 0</a:t>
            </a:r>
            <a:endParaRPr lang="zh-CN" altLang="en-US" sz="2800" dirty="0">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a:stretch>
            <a:fillRect/>
          </a:stretch>
        </p:blipFill>
        <p:spPr>
          <a:xfrm>
            <a:off x="9385300" y="2425589"/>
            <a:ext cx="2898202" cy="4451784"/>
          </a:xfrm>
          <a:prstGeom prst="rect">
            <a:avLst/>
          </a:prstGeom>
        </p:spPr>
      </p:pic>
      <p:sp>
        <p:nvSpPr>
          <p:cNvPr id="25" name="文本框 24"/>
          <p:cNvSpPr txBox="1"/>
          <p:nvPr/>
        </p:nvSpPr>
        <p:spPr>
          <a:xfrm>
            <a:off x="562223" y="3194300"/>
            <a:ext cx="11426577" cy="2616101"/>
          </a:xfrm>
          <a:prstGeom prst="rect">
            <a:avLst/>
          </a:prstGeom>
          <a:noFill/>
        </p:spPr>
        <p:txBody>
          <a:bodyPr wrap="square" rtlCol="0">
            <a:spAutoFit/>
          </a:bodyPr>
          <a:lstStyle/>
          <a:p>
            <a:pPr marL="342900" marR="0" lvl="0" indent="-342900" algn="l">
              <a:spcBef>
                <a:spcPts val="0"/>
              </a:spcBef>
              <a:spcAft>
                <a:spcPts val="0"/>
              </a:spcAft>
              <a:buFont typeface="Times New Roman" panose="02020603050405020304" pitchFamily="18" charset="0"/>
              <a:buAutoNum type="arabicPeriod"/>
            </a:pPr>
            <a:r>
              <a:rPr lang="en-US" altLang="zh-CN" sz="2000" i="1" kern="100" spc="0" dirty="0">
                <a:solidFill>
                  <a:srgbClr val="A0A1A7"/>
                </a:solidFill>
                <a:effectLst/>
                <a:latin typeface="Consolas" panose="020B0609020204030204" pitchFamily="49" charset="0"/>
                <a:ea typeface="宋体" pitchFamily="2" charset="-122"/>
              </a:rPr>
              <a:t># load the IMDB dataset by </a:t>
            </a:r>
            <a:r>
              <a:rPr lang="en-US" altLang="zh-CN" sz="2000" i="1" kern="100" spc="0" dirty="0" err="1">
                <a:solidFill>
                  <a:srgbClr val="A0A1A7"/>
                </a:solidFill>
                <a:effectLst/>
                <a:latin typeface="Consolas" panose="020B0609020204030204" pitchFamily="49" charset="0"/>
                <a:ea typeface="宋体" pitchFamily="2" charset="-122"/>
              </a:rPr>
              <a:t>keras</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x_train</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y_train</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x_test</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y_test</a:t>
            </a:r>
            <a:r>
              <a:rPr lang="en-US" altLang="zh-CN" sz="2000" i="0" kern="100" spc="0" dirty="0">
                <a:solidFill>
                  <a:srgbClr val="5C5C5C"/>
                </a:solidFill>
                <a:effectLst/>
                <a:latin typeface="Consolas" panose="020B0609020204030204" pitchFamily="49" charset="0"/>
                <a:ea typeface="宋体" pitchFamily="2" charset="-122"/>
              </a:rPr>
              <a:t>) = </a:t>
            </a:r>
            <a:r>
              <a:rPr lang="en-US" altLang="zh-CN" sz="2000" i="0" kern="100" spc="0" dirty="0" err="1">
                <a:solidFill>
                  <a:srgbClr val="5C5C5C"/>
                </a:solidFill>
                <a:effectLst/>
                <a:latin typeface="Consolas" panose="020B0609020204030204" pitchFamily="49" charset="0"/>
                <a:ea typeface="宋体" pitchFamily="2" charset="-122"/>
              </a:rPr>
              <a:t>imdb.load_data</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num_words</a:t>
            </a:r>
            <a:r>
              <a:rPr lang="en-US" altLang="zh-CN" sz="2000" i="0" kern="100" spc="0" dirty="0">
                <a:solidFill>
                  <a:srgbClr val="5C5C5C"/>
                </a:solidFill>
                <a:effectLst/>
                <a:latin typeface="Consolas" panose="020B0609020204030204" pitchFamily="49" charset="0"/>
                <a:ea typeface="宋体" pitchFamily="2" charset="-122"/>
              </a:rPr>
              <a:t>=MAX_WORDS)</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err="1">
                <a:solidFill>
                  <a:srgbClr val="5C5C5C"/>
                </a:solidFill>
                <a:effectLst/>
                <a:latin typeface="Consolas" panose="020B0609020204030204" pitchFamily="49" charset="0"/>
                <a:ea typeface="宋体" pitchFamily="2" charset="-122"/>
              </a:rPr>
              <a:t>x_train</a:t>
            </a:r>
            <a:r>
              <a:rPr lang="en-US" altLang="zh-CN" sz="2000" i="0" kern="100" spc="0" dirty="0">
                <a:solidFill>
                  <a:srgbClr val="5C5C5C"/>
                </a:solidFill>
                <a:effectLst/>
                <a:latin typeface="Consolas" panose="020B0609020204030204" pitchFamily="49" charset="0"/>
                <a:ea typeface="宋体" pitchFamily="2" charset="-122"/>
              </a:rPr>
              <a:t> = </a:t>
            </a:r>
            <a:r>
              <a:rPr lang="en-US" altLang="zh-CN" sz="2000" i="0" kern="100" spc="0" dirty="0" err="1">
                <a:solidFill>
                  <a:srgbClr val="5C5C5C"/>
                </a:solidFill>
                <a:effectLst/>
                <a:latin typeface="Consolas" panose="020B0609020204030204" pitchFamily="49" charset="0"/>
                <a:ea typeface="宋体" pitchFamily="2" charset="-122"/>
              </a:rPr>
              <a:t>pad_sequences</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x_train</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maxlen</a:t>
            </a:r>
            <a:r>
              <a:rPr lang="en-US" altLang="zh-CN" sz="2000" i="0" kern="100" spc="0" dirty="0">
                <a:solidFill>
                  <a:srgbClr val="5C5C5C"/>
                </a:solidFill>
                <a:effectLst/>
                <a:latin typeface="Consolas" panose="020B0609020204030204" pitchFamily="49" charset="0"/>
                <a:ea typeface="宋体" pitchFamily="2" charset="-122"/>
              </a:rPr>
              <a:t>=MAX_LEN, padding=</a:t>
            </a:r>
            <a:r>
              <a:rPr lang="en-US" altLang="zh-CN" sz="2000" i="0" kern="100" spc="0" dirty="0">
                <a:solidFill>
                  <a:srgbClr val="50A14F"/>
                </a:solidFill>
                <a:effectLst/>
                <a:latin typeface="Consolas" panose="020B0609020204030204" pitchFamily="49" charset="0"/>
                <a:ea typeface="宋体" pitchFamily="2" charset="-122"/>
              </a:rPr>
              <a:t>"post"</a:t>
            </a:r>
            <a:r>
              <a:rPr lang="en-US" altLang="zh-CN" sz="2000" i="0" kern="100" spc="0" dirty="0">
                <a:solidFill>
                  <a:srgbClr val="5C5C5C"/>
                </a:solidFill>
                <a:effectLst/>
                <a:latin typeface="Consolas" panose="020B0609020204030204" pitchFamily="49" charset="0"/>
                <a:ea typeface="宋体" pitchFamily="2" charset="-122"/>
              </a:rPr>
              <a:t>, truncating=</a:t>
            </a:r>
            <a:r>
              <a:rPr lang="en-US" altLang="zh-CN" sz="2000" i="0" kern="100" spc="0" dirty="0">
                <a:solidFill>
                  <a:srgbClr val="50A14F"/>
                </a:solidFill>
                <a:effectLst/>
                <a:latin typeface="Consolas" panose="020B0609020204030204" pitchFamily="49" charset="0"/>
                <a:ea typeface="宋体" pitchFamily="2" charset="-122"/>
              </a:rPr>
              <a:t>"post"</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err="1">
                <a:solidFill>
                  <a:srgbClr val="5C5C5C"/>
                </a:solidFill>
                <a:effectLst/>
                <a:latin typeface="Consolas" panose="020B0609020204030204" pitchFamily="49" charset="0"/>
                <a:ea typeface="宋体" pitchFamily="2" charset="-122"/>
              </a:rPr>
              <a:t>x_test</a:t>
            </a:r>
            <a:r>
              <a:rPr lang="en-US" altLang="zh-CN" sz="2000" i="0" kern="100" spc="0" dirty="0">
                <a:solidFill>
                  <a:srgbClr val="5C5C5C"/>
                </a:solidFill>
                <a:effectLst/>
                <a:latin typeface="Consolas" panose="020B0609020204030204" pitchFamily="49" charset="0"/>
                <a:ea typeface="宋体" pitchFamily="2" charset="-122"/>
              </a:rPr>
              <a:t> = </a:t>
            </a:r>
            <a:r>
              <a:rPr lang="en-US" altLang="zh-CN" sz="2000" i="0" kern="100" spc="0" dirty="0" err="1">
                <a:solidFill>
                  <a:srgbClr val="5C5C5C"/>
                </a:solidFill>
                <a:effectLst/>
                <a:latin typeface="Consolas" panose="020B0609020204030204" pitchFamily="49" charset="0"/>
                <a:ea typeface="宋体" pitchFamily="2" charset="-122"/>
              </a:rPr>
              <a:t>pad_sequences</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x_test</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maxlen</a:t>
            </a:r>
            <a:r>
              <a:rPr lang="en-US" altLang="zh-CN" sz="2000" i="0" kern="100" spc="0" dirty="0">
                <a:solidFill>
                  <a:srgbClr val="5C5C5C"/>
                </a:solidFill>
                <a:effectLst/>
                <a:latin typeface="Consolas" panose="020B0609020204030204" pitchFamily="49" charset="0"/>
                <a:ea typeface="宋体" pitchFamily="2" charset="-122"/>
              </a:rPr>
              <a:t>=MAX_LEN, padding=</a:t>
            </a:r>
            <a:r>
              <a:rPr lang="en-US" altLang="zh-CN" sz="2000" i="0" kern="100" spc="0" dirty="0">
                <a:solidFill>
                  <a:srgbClr val="50A14F"/>
                </a:solidFill>
                <a:effectLst/>
                <a:latin typeface="Consolas" panose="020B0609020204030204" pitchFamily="49" charset="0"/>
                <a:ea typeface="宋体" pitchFamily="2" charset="-122"/>
              </a:rPr>
              <a:t>"post"</a:t>
            </a:r>
            <a:r>
              <a:rPr lang="en-US" altLang="zh-CN" sz="2000" i="0" kern="100" spc="0" dirty="0">
                <a:solidFill>
                  <a:srgbClr val="5C5C5C"/>
                </a:solidFill>
                <a:effectLst/>
                <a:latin typeface="Consolas" panose="020B0609020204030204" pitchFamily="49" charset="0"/>
                <a:ea typeface="宋体" pitchFamily="2" charset="-122"/>
              </a:rPr>
              <a:t>, truncating=</a:t>
            </a:r>
            <a:r>
              <a:rPr lang="en-US" altLang="zh-CN" sz="2000" i="0" kern="100" spc="0" dirty="0">
                <a:solidFill>
                  <a:srgbClr val="50A14F"/>
                </a:solidFill>
                <a:effectLst/>
                <a:latin typeface="Consolas" panose="020B0609020204030204" pitchFamily="49" charset="0"/>
                <a:ea typeface="宋体" pitchFamily="2" charset="-122"/>
              </a:rPr>
              <a:t>"post"</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a:solidFill>
                  <a:srgbClr val="5C5C5C"/>
                </a:solidFill>
                <a:effectLst/>
                <a:latin typeface="Consolas" panose="020B0609020204030204" pitchFamily="49" charset="0"/>
                <a:ea typeface="宋体" pitchFamily="2" charset="-122"/>
              </a:rPr>
              <a:t>print(</a:t>
            </a:r>
            <a:r>
              <a:rPr lang="en-US" altLang="zh-CN" sz="2000" i="0" kern="100" spc="0" dirty="0" err="1">
                <a:solidFill>
                  <a:srgbClr val="5C5C5C"/>
                </a:solidFill>
                <a:effectLst/>
                <a:latin typeface="Consolas" panose="020B0609020204030204" pitchFamily="49" charset="0"/>
                <a:ea typeface="宋体" pitchFamily="2" charset="-122"/>
              </a:rPr>
              <a:t>x_train.shape</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x_test.shape</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0" marR="0" algn="just">
              <a:spcBef>
                <a:spcPts val="0"/>
              </a:spcBef>
              <a:spcAft>
                <a:spcPts val="0"/>
              </a:spcAft>
            </a:pPr>
            <a:r>
              <a:rPr lang="en-US" altLang="zh-CN" sz="2400" kern="100" dirty="0">
                <a:effectLst/>
                <a:latin typeface="Times New Roman" panose="02020603050405020304" pitchFamily="18" charset="0"/>
                <a:ea typeface="宋体" pitchFamily="2" charset="-122"/>
              </a:rPr>
              <a:t> </a:t>
            </a:r>
            <a:endParaRPr lang="en-US" altLang="zh-CN" sz="2400" kern="100" dirty="0">
              <a:effectLst/>
              <a:latin typeface="Times New Roman" panose="02020603050405020304" pitchFamily="18" charset="0"/>
              <a:ea typeface="宋体" pitchFamily="2"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 y="-323"/>
            <a:ext cx="12192002" cy="6858646"/>
            <a:chOff x="-1" y="-323"/>
            <a:chExt cx="12192002" cy="6858646"/>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727"/>
            <a:stretch>
              <a:fillRect/>
            </a:stretch>
          </p:blipFill>
          <p:spPr>
            <a:xfrm flipH="1">
              <a:off x="-1" y="19050"/>
              <a:ext cx="12171805" cy="6838950"/>
            </a:xfrm>
            <a:prstGeom prst="rect">
              <a:avLst/>
            </a:prstGeom>
          </p:spPr>
        </p:pic>
        <p:sp>
          <p:nvSpPr>
            <p:cNvPr id="3" name="Picture 1"/>
            <p:cNvSpPr/>
            <p:nvPr/>
          </p:nvSpPr>
          <p:spPr>
            <a:xfrm>
              <a:off x="1" y="-323"/>
              <a:ext cx="12192000" cy="6858646"/>
            </a:xfrm>
            <a:custGeom>
              <a:avLst/>
              <a:gdLst/>
              <a:ahLst/>
              <a:cxnLst/>
              <a:rect l="0" t="0" r="0" b="0"/>
              <a:pathLst>
                <a:path w="10287001" h="6858646">
                  <a:moveTo>
                    <a:pt x="0" y="0"/>
                  </a:moveTo>
                  <a:lnTo>
                    <a:pt x="10287000" y="0"/>
                  </a:lnTo>
                  <a:lnTo>
                    <a:pt x="10287000" y="6858645"/>
                  </a:lnTo>
                  <a:lnTo>
                    <a:pt x="0" y="6858645"/>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140200" y="6075198"/>
            <a:ext cx="720761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2970" y="335503"/>
            <a:ext cx="26984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Model Structure</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sp>
        <p:nvSpPr>
          <p:cNvPr id="22" name="矩形 21"/>
          <p:cNvSpPr/>
          <p:nvPr/>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72970" y="985688"/>
            <a:ext cx="6533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1C617E"/>
                </a:solidFill>
                <a:latin typeface="微软雅黑" panose="020B0503020204020204" pitchFamily="34" charset="-122"/>
                <a:ea typeface="微软雅黑" panose="020B0503020204020204" pitchFamily="34" charset="-122"/>
              </a:rPr>
              <a:t>Stacked RNN(Recurrent Neural Network)</a:t>
            </a:r>
            <a:endParaRPr lang="en-US" altLang="zh-CN" sz="2400" b="1" dirty="0">
              <a:solidFill>
                <a:srgbClr val="1C617E"/>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327296" y="1480151"/>
            <a:ext cx="7261942" cy="2878608"/>
          </a:xfrm>
          <a:prstGeom prst="rect">
            <a:avLst/>
          </a:prstGeom>
        </p:spPr>
      </p:pic>
      <p:sp>
        <p:nvSpPr>
          <p:cNvPr id="13" name="文本框 12"/>
          <p:cNvSpPr txBox="1"/>
          <p:nvPr/>
        </p:nvSpPr>
        <p:spPr>
          <a:xfrm>
            <a:off x="1120925" y="4574573"/>
            <a:ext cx="10226891" cy="1938992"/>
          </a:xfrm>
          <a:prstGeom prst="rect">
            <a:avLst/>
          </a:prstGeom>
          <a:noFill/>
        </p:spPr>
        <p:txBody>
          <a:bodyPr wrap="square">
            <a:spAutoFit/>
          </a:bodyPr>
          <a:lstStyle/>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a:solidFill>
                  <a:srgbClr val="A626A4"/>
                </a:solidFill>
                <a:effectLst/>
                <a:latin typeface="Consolas" panose="020B0609020204030204" pitchFamily="49" charset="0"/>
                <a:ea typeface="宋体" pitchFamily="2" charset="-122"/>
              </a:rPr>
              <a:t>from</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keras</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a:solidFill>
                  <a:srgbClr val="A626A4"/>
                </a:solidFill>
                <a:effectLst/>
                <a:latin typeface="Consolas" panose="020B0609020204030204" pitchFamily="49" charset="0"/>
                <a:ea typeface="宋体" pitchFamily="2" charset="-122"/>
              </a:rPr>
              <a:t>import</a:t>
            </a:r>
            <a:r>
              <a:rPr lang="en-US" altLang="zh-CN" sz="2000" i="0" kern="100" spc="0" dirty="0">
                <a:solidFill>
                  <a:srgbClr val="5C5C5C"/>
                </a:solidFill>
                <a:effectLst/>
                <a:latin typeface="Consolas" panose="020B0609020204030204" pitchFamily="49" charset="0"/>
                <a:ea typeface="宋体" pitchFamily="2" charset="-122"/>
              </a:rPr>
              <a:t> models</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a:solidFill>
                  <a:srgbClr val="A626A4"/>
                </a:solidFill>
                <a:effectLst/>
                <a:latin typeface="Consolas" panose="020B0609020204030204" pitchFamily="49" charset="0"/>
                <a:ea typeface="宋体" pitchFamily="2" charset="-122"/>
              </a:rPr>
              <a:t>from</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keras</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a:solidFill>
                  <a:srgbClr val="A626A4"/>
                </a:solidFill>
                <a:effectLst/>
                <a:latin typeface="Consolas" panose="020B0609020204030204" pitchFamily="49" charset="0"/>
                <a:ea typeface="宋体" pitchFamily="2" charset="-122"/>
              </a:rPr>
              <a:t>import</a:t>
            </a:r>
            <a:r>
              <a:rPr lang="en-US" altLang="zh-CN" sz="2000" i="0" kern="100" spc="0" dirty="0">
                <a:solidFill>
                  <a:srgbClr val="5C5C5C"/>
                </a:solidFill>
                <a:effectLst/>
                <a:latin typeface="Consolas" panose="020B0609020204030204" pitchFamily="49" charset="0"/>
                <a:ea typeface="宋体" pitchFamily="2" charset="-122"/>
              </a:rPr>
              <a:t> layers</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a:solidFill>
                  <a:srgbClr val="5C5C5C"/>
                </a:solidFill>
                <a:effectLst/>
                <a:latin typeface="Consolas" panose="020B0609020204030204" pitchFamily="49" charset="0"/>
                <a:ea typeface="宋体" pitchFamily="2" charset="-122"/>
              </a:rPr>
              <a:t>model = </a:t>
            </a:r>
            <a:r>
              <a:rPr lang="en-US" altLang="zh-CN" sz="2000" i="0" kern="100" spc="0" dirty="0" err="1">
                <a:solidFill>
                  <a:srgbClr val="5C5C5C"/>
                </a:solidFill>
                <a:effectLst/>
                <a:latin typeface="Consolas" panose="020B0609020204030204" pitchFamily="49" charset="0"/>
                <a:ea typeface="宋体" pitchFamily="2" charset="-122"/>
              </a:rPr>
              <a:t>models.Sequential</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err="1">
                <a:solidFill>
                  <a:srgbClr val="5C5C5C"/>
                </a:solidFill>
                <a:effectLst/>
                <a:latin typeface="Consolas" panose="020B0609020204030204" pitchFamily="49" charset="0"/>
                <a:ea typeface="宋体" pitchFamily="2" charset="-122"/>
              </a:rPr>
              <a:t>model.add</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layers.Dense</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a:solidFill>
                  <a:srgbClr val="986801"/>
                </a:solidFill>
                <a:effectLst/>
                <a:latin typeface="Consolas" panose="020B0609020204030204" pitchFamily="49" charset="0"/>
                <a:ea typeface="宋体" pitchFamily="2" charset="-122"/>
              </a:rPr>
              <a:t>16</a:t>
            </a:r>
            <a:r>
              <a:rPr lang="en-US" altLang="zh-CN" sz="2000" i="0" kern="100" spc="0" dirty="0">
                <a:solidFill>
                  <a:srgbClr val="5C5C5C"/>
                </a:solidFill>
                <a:effectLst/>
                <a:latin typeface="Consolas" panose="020B0609020204030204" pitchFamily="49" charset="0"/>
                <a:ea typeface="宋体" pitchFamily="2" charset="-122"/>
              </a:rPr>
              <a:t>, activation=</a:t>
            </a:r>
            <a:r>
              <a:rPr lang="en-US" altLang="zh-CN" sz="2000" i="0" kern="100" spc="0" dirty="0">
                <a:solidFill>
                  <a:srgbClr val="50A14F"/>
                </a:solidFill>
                <a:effectLst/>
                <a:latin typeface="Consolas" panose="020B0609020204030204" pitchFamily="49" charset="0"/>
                <a:ea typeface="宋体" pitchFamily="2" charset="-122"/>
              </a:rPr>
              <a:t>'</a:t>
            </a:r>
            <a:r>
              <a:rPr lang="en-US" altLang="zh-CN" sz="2000" i="0" kern="100" spc="0" dirty="0" err="1">
                <a:solidFill>
                  <a:srgbClr val="50A14F"/>
                </a:solidFill>
                <a:effectLst/>
                <a:latin typeface="Consolas" panose="020B0609020204030204" pitchFamily="49" charset="0"/>
                <a:ea typeface="宋体" pitchFamily="2" charset="-122"/>
              </a:rPr>
              <a:t>relu</a:t>
            </a:r>
            <a:r>
              <a:rPr lang="en-US" altLang="zh-CN" sz="2000" i="0" kern="100" spc="0" dirty="0">
                <a:solidFill>
                  <a:srgbClr val="50A14F"/>
                </a:solidFill>
                <a:effectLst/>
                <a:latin typeface="Consolas" panose="020B0609020204030204" pitchFamily="49" charset="0"/>
                <a:ea typeface="宋体" pitchFamily="2" charset="-122"/>
              </a:rPr>
              <a:t>'</a:t>
            </a:r>
            <a:r>
              <a:rPr lang="en-US" altLang="zh-CN" sz="2000" i="0" kern="100" spc="0" dirty="0">
                <a:solidFill>
                  <a:srgbClr val="5C5C5C"/>
                </a:solidFill>
                <a:effectLst/>
                <a:latin typeface="Consolas" panose="020B0609020204030204" pitchFamily="49" charset="0"/>
                <a:ea typeface="宋体" pitchFamily="2" charset="-122"/>
              </a:rPr>
              <a:t>, </a:t>
            </a:r>
            <a:r>
              <a:rPr lang="en-US" altLang="zh-CN" sz="2000" i="0" kern="100" spc="0" dirty="0" err="1">
                <a:solidFill>
                  <a:srgbClr val="5C5C5C"/>
                </a:solidFill>
                <a:effectLst/>
                <a:latin typeface="Consolas" panose="020B0609020204030204" pitchFamily="49" charset="0"/>
                <a:ea typeface="宋体" pitchFamily="2" charset="-122"/>
              </a:rPr>
              <a:t>input_shape</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a:solidFill>
                  <a:srgbClr val="986801"/>
                </a:solidFill>
                <a:effectLst/>
                <a:latin typeface="Consolas" panose="020B0609020204030204" pitchFamily="49" charset="0"/>
                <a:ea typeface="宋体" pitchFamily="2" charset="-122"/>
              </a:rPr>
              <a:t>10000</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err="1">
                <a:solidFill>
                  <a:srgbClr val="5C5C5C"/>
                </a:solidFill>
                <a:effectLst/>
                <a:latin typeface="Consolas" panose="020B0609020204030204" pitchFamily="49" charset="0"/>
                <a:ea typeface="宋体" pitchFamily="2" charset="-122"/>
              </a:rPr>
              <a:t>model.add</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layers.Dense</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a:solidFill>
                  <a:srgbClr val="986801"/>
                </a:solidFill>
                <a:effectLst/>
                <a:latin typeface="Consolas" panose="020B0609020204030204" pitchFamily="49" charset="0"/>
                <a:ea typeface="宋体" pitchFamily="2" charset="-122"/>
              </a:rPr>
              <a:t>16</a:t>
            </a:r>
            <a:r>
              <a:rPr lang="en-US" altLang="zh-CN" sz="2000" i="0" kern="100" spc="0" dirty="0">
                <a:solidFill>
                  <a:srgbClr val="5C5C5C"/>
                </a:solidFill>
                <a:effectLst/>
                <a:latin typeface="Consolas" panose="020B0609020204030204" pitchFamily="49" charset="0"/>
                <a:ea typeface="宋体" pitchFamily="2" charset="-122"/>
              </a:rPr>
              <a:t>, activation=</a:t>
            </a:r>
            <a:r>
              <a:rPr lang="en-US" altLang="zh-CN" sz="2000" i="0" kern="100" spc="0" dirty="0">
                <a:solidFill>
                  <a:srgbClr val="50A14F"/>
                </a:solidFill>
                <a:effectLst/>
                <a:latin typeface="Consolas" panose="020B0609020204030204" pitchFamily="49" charset="0"/>
                <a:ea typeface="宋体" pitchFamily="2" charset="-122"/>
              </a:rPr>
              <a:t>'</a:t>
            </a:r>
            <a:r>
              <a:rPr lang="en-US" altLang="zh-CN" sz="2000" i="0" kern="100" spc="0" dirty="0" err="1">
                <a:solidFill>
                  <a:srgbClr val="50A14F"/>
                </a:solidFill>
                <a:effectLst/>
                <a:latin typeface="Consolas" panose="020B0609020204030204" pitchFamily="49" charset="0"/>
                <a:ea typeface="宋体" pitchFamily="2" charset="-122"/>
              </a:rPr>
              <a:t>relu</a:t>
            </a:r>
            <a:r>
              <a:rPr lang="en-US" altLang="zh-CN" sz="2000" i="0" kern="100" spc="0" dirty="0">
                <a:solidFill>
                  <a:srgbClr val="50A14F"/>
                </a:solidFill>
                <a:effectLst/>
                <a:latin typeface="Consolas" panose="020B0609020204030204" pitchFamily="49" charset="0"/>
                <a:ea typeface="宋体" pitchFamily="2" charset="-122"/>
              </a:rPr>
              <a:t>'</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a:p>
            <a:pPr marL="342900" marR="0" lvl="0" indent="-342900" algn="l">
              <a:spcBef>
                <a:spcPts val="0"/>
              </a:spcBef>
              <a:spcAft>
                <a:spcPts val="0"/>
              </a:spcAft>
              <a:buFont typeface="Times New Roman" panose="02020603050405020304" pitchFamily="18" charset="0"/>
              <a:buAutoNum type="arabicPeriod"/>
            </a:pPr>
            <a:r>
              <a:rPr lang="en-US" altLang="zh-CN" sz="2000" i="0" kern="100" spc="0" dirty="0" err="1">
                <a:solidFill>
                  <a:srgbClr val="5C5C5C"/>
                </a:solidFill>
                <a:effectLst/>
                <a:latin typeface="Consolas" panose="020B0609020204030204" pitchFamily="49" charset="0"/>
                <a:ea typeface="宋体" pitchFamily="2" charset="-122"/>
              </a:rPr>
              <a:t>model.add</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err="1">
                <a:solidFill>
                  <a:srgbClr val="5C5C5C"/>
                </a:solidFill>
                <a:effectLst/>
                <a:latin typeface="Consolas" panose="020B0609020204030204" pitchFamily="49" charset="0"/>
                <a:ea typeface="宋体" pitchFamily="2" charset="-122"/>
              </a:rPr>
              <a:t>layers.Dense</a:t>
            </a:r>
            <a:r>
              <a:rPr lang="en-US" altLang="zh-CN" sz="2000" i="0" kern="100" spc="0" dirty="0">
                <a:solidFill>
                  <a:srgbClr val="5C5C5C"/>
                </a:solidFill>
                <a:effectLst/>
                <a:latin typeface="Consolas" panose="020B0609020204030204" pitchFamily="49" charset="0"/>
                <a:ea typeface="宋体" pitchFamily="2" charset="-122"/>
              </a:rPr>
              <a:t>(</a:t>
            </a:r>
            <a:r>
              <a:rPr lang="en-US" altLang="zh-CN" sz="2000" i="0" kern="100" spc="0" dirty="0">
                <a:solidFill>
                  <a:srgbClr val="986801"/>
                </a:solidFill>
                <a:effectLst/>
                <a:latin typeface="Consolas" panose="020B0609020204030204" pitchFamily="49" charset="0"/>
                <a:ea typeface="宋体" pitchFamily="2" charset="-122"/>
              </a:rPr>
              <a:t>1</a:t>
            </a:r>
            <a:r>
              <a:rPr lang="en-US" altLang="zh-CN" sz="2000" i="0" kern="100" spc="0" dirty="0">
                <a:solidFill>
                  <a:srgbClr val="5C5C5C"/>
                </a:solidFill>
                <a:effectLst/>
                <a:latin typeface="Consolas" panose="020B0609020204030204" pitchFamily="49" charset="0"/>
                <a:ea typeface="宋体" pitchFamily="2" charset="-122"/>
              </a:rPr>
              <a:t>, activation=</a:t>
            </a:r>
            <a:r>
              <a:rPr lang="en-US" altLang="zh-CN" sz="2000" i="0" kern="100" spc="0" dirty="0">
                <a:solidFill>
                  <a:srgbClr val="50A14F"/>
                </a:solidFill>
                <a:effectLst/>
                <a:latin typeface="Consolas" panose="020B0609020204030204" pitchFamily="49" charset="0"/>
                <a:ea typeface="宋体" pitchFamily="2" charset="-122"/>
              </a:rPr>
              <a:t>'sigmoid'</a:t>
            </a:r>
            <a:r>
              <a:rPr lang="en-US" altLang="zh-CN" sz="2000" i="0" kern="100" spc="0" dirty="0">
                <a:solidFill>
                  <a:srgbClr val="5C5C5C"/>
                </a:solidFill>
                <a:effectLst/>
                <a:latin typeface="Consolas" panose="020B0609020204030204" pitchFamily="49" charset="0"/>
                <a:ea typeface="宋体" pitchFamily="2" charset="-122"/>
              </a:rPr>
              <a:t>))</a:t>
            </a:r>
            <a:endParaRPr lang="en-US" altLang="zh-CN" sz="3200" kern="100" dirty="0">
              <a:effectLst/>
              <a:latin typeface="Times New Roman" panose="02020603050405020304" pitchFamily="18" charset="0"/>
              <a:ea typeface="宋体" pitchFamily="2" charset="-122"/>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 calcmode="lin" valueType="num">
                                      <p:cBhvr>
                                        <p:cTn id="16" dur="500" fill="hold"/>
                                        <p:tgtEl>
                                          <p:spTgt spid="23"/>
                                        </p:tgtEl>
                                        <p:attrNameLst>
                                          <p:attrName>style.rotation</p:attrName>
                                        </p:attrNameLst>
                                      </p:cBhvr>
                                      <p:tavLst>
                                        <p:tav tm="0">
                                          <p:val>
                                            <p:fltVal val="90"/>
                                          </p:val>
                                        </p:tav>
                                        <p:tav tm="100000">
                                          <p:val>
                                            <p:fltVal val="0"/>
                                          </p:val>
                                        </p:tav>
                                      </p:tavLst>
                                    </p:anim>
                                    <p:animEffect transition="in" filter="fade">
                                      <p:cBhvr>
                                        <p:cTn id="17" dur="500"/>
                                        <p:tgtEl>
                                          <p:spTgt spid="23"/>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0"/>
                                        </p:tgtEl>
                                        <p:attrNameLst>
                                          <p:attrName>ppt_y</p:attrName>
                                        </p:attrNameLst>
                                      </p:cBhvr>
                                      <p:tavLst>
                                        <p:tav tm="0">
                                          <p:val>
                                            <p:strVal val="#ppt_y"/>
                                          </p:val>
                                        </p:tav>
                                        <p:tav tm="100000">
                                          <p:val>
                                            <p:strVal val="#ppt_y"/>
                                          </p:val>
                                        </p:tav>
                                      </p:tavLst>
                                    </p:anim>
                                    <p:anim calcmode="lin" valueType="num">
                                      <p:cBhvr>
                                        <p:cTn id="2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0"/>
                                        </p:tgtEl>
                                      </p:cBhvr>
                                    </p:animEffect>
                                  </p:childTnLst>
                                </p:cTn>
                              </p:par>
                            </p:childTnLst>
                          </p:cTn>
                        </p:par>
                        <p:par>
                          <p:cTn id="26" fill="hold">
                            <p:stCondLst>
                              <p:cond delay="22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9" grpId="0"/>
    </p:bldLst>
  </p:timing>
</p:sld>
</file>

<file path=ppt/tags/tag1.xml><?xml version="1.0" encoding="utf-8"?>
<p:tagLst xmlns:p="http://schemas.openxmlformats.org/presentationml/2006/main">
  <p:tag name="COMMONDATA" val="eyJoZGlkIjoiMTlmMDAzNDc4MzBiODQ0NGNkMzZkZDljNjNkZDNiZ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9149</Words>
  <Application>WPS 演示</Application>
  <PresentationFormat>宽屏</PresentationFormat>
  <Paragraphs>371</Paragraphs>
  <Slides>44</Slides>
  <Notes>18</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81" baseType="lpstr">
      <vt:lpstr>Arial</vt:lpstr>
      <vt:lpstr>宋体</vt:lpstr>
      <vt:lpstr>Wingdings</vt:lpstr>
      <vt:lpstr>微软雅黑</vt:lpstr>
      <vt:lpstr>汉仪旗黑</vt:lpstr>
      <vt:lpstr>Cambria</vt:lpstr>
      <vt:lpstr>Calibri</vt:lpstr>
      <vt:lpstr>Helvetica Neue</vt:lpstr>
      <vt:lpstr>汉仪书宋二KW</vt:lpstr>
      <vt:lpstr>Helvetica</vt:lpstr>
      <vt:lpstr>SimSun-ExtB</vt:lpstr>
      <vt:lpstr>Helvetica-Roman-SemiB</vt:lpstr>
      <vt:lpstr>苹方-简</vt:lpstr>
      <vt:lpstr>宋体-简</vt:lpstr>
      <vt:lpstr>Helvetica-Roman-SemiB</vt:lpstr>
      <vt:lpstr>Thonburi</vt:lpstr>
      <vt:lpstr>Times New Roman</vt:lpstr>
      <vt:lpstr>Cambria Math</vt:lpstr>
      <vt:lpstr>Consolas</vt:lpstr>
      <vt:lpstr>Times New Roman Regular</vt:lpstr>
      <vt:lpstr>仿宋</vt:lpstr>
      <vt:lpstr>Open Sans</vt:lpstr>
      <vt:lpstr>黑体</vt:lpstr>
      <vt:lpstr>AXIS Std M</vt:lpstr>
      <vt:lpstr>微软雅黑 Light</vt:lpstr>
      <vt:lpstr>Calibri</vt:lpstr>
      <vt:lpstr>宋体</vt:lpstr>
      <vt:lpstr>Arial Unicode MS</vt:lpstr>
      <vt:lpstr>Calibri Light</vt:lpstr>
      <vt:lpstr>Kingsoft Math</vt:lpstr>
      <vt:lpstr>方正仿宋_GBK</vt:lpstr>
      <vt:lpstr>汉仪中黑KW</vt:lpstr>
      <vt:lpstr>DejaVu Math TeX Gyre</vt:lpstr>
      <vt:lpstr>Office 主题</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葛雨辰</cp:lastModifiedBy>
  <cp:revision>145</cp:revision>
  <dcterms:created xsi:type="dcterms:W3CDTF">2022-06-10T08:57:20Z</dcterms:created>
  <dcterms:modified xsi:type="dcterms:W3CDTF">2022-06-10T08:57:20Z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E948E0AEC84A085C7007A3620C063116</vt:lpwstr>
  </property>
</Properties>
</file>